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18288000" cy="10287000"/>
  <p:notesSz cx="6858000" cy="9144000"/>
  <p:embeddedFontLst>
    <p:embeddedFont>
      <p:font typeface="Calibri" panose="020F0502020204030204" pitchFamily="34" charset="0"/>
      <p:regular r:id="rId15"/>
      <p:bold r:id="rId16"/>
      <p:italic r:id="rId17"/>
      <p:boldItalic r:id="rId18"/>
    </p:embeddedFont>
    <p:embeddedFont>
      <p:font typeface="Montserrat Classic" pitchFamily="2" charset="77"/>
      <p:regular r:id="rId19"/>
    </p:embeddedFont>
    <p:embeddedFont>
      <p:font typeface="Montserrat Classic Bold" pitchFamily="2" charset="77"/>
      <p:regular r:id="rId20"/>
      <p:bold r:id="rId21"/>
    </p:embeddedFont>
    <p:embeddedFont>
      <p:font typeface="Montserrat Light" pitchFamily="2" charset="77"/>
      <p:regular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autoAdjust="0"/>
    <p:restoredTop sz="94653" autoAdjust="0"/>
  </p:normalViewPr>
  <p:slideViewPr>
    <p:cSldViewPr>
      <p:cViewPr varScale="1">
        <p:scale>
          <a:sx n="75" d="100"/>
          <a:sy n="75" d="100"/>
        </p:scale>
        <p:origin x="520" y="19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font" Target="fonts/font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22.01.20</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71B2431-D351-4C6E-A3CF-9DFAC0E3E050}" type="slidenum">
              <a:rPr lang="cs-CZ" smtClean="0"/>
              <a:t>1</a:t>
            </a:fld>
            <a:endParaRPr lang="cs-CZ"/>
          </a:p>
        </p:txBody>
      </p:sp>
    </p:spTree>
    <p:extLst>
      <p:ext uri="{BB962C8B-B14F-4D97-AF65-F5344CB8AC3E}">
        <p14:creationId xmlns:p14="http://schemas.microsoft.com/office/powerpoint/2010/main" val="10485694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71B2431-D351-4C6E-A3CF-9DFAC0E3E050}" type="slidenum">
              <a:rPr lang="cs-CZ" smtClean="0"/>
              <a:t>2</a:t>
            </a:fld>
            <a:endParaRPr lang="cs-CZ"/>
          </a:p>
        </p:txBody>
      </p:sp>
    </p:spTree>
    <p:extLst>
      <p:ext uri="{BB962C8B-B14F-4D97-AF65-F5344CB8AC3E}">
        <p14:creationId xmlns:p14="http://schemas.microsoft.com/office/powerpoint/2010/main" val="30723490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22.01.20</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Correlation – An empirical relationship between two variables such that changes in one are associated with changes in the other, or particular attributes in one are associated with particular attributes in the other.</a:t>
            </a:r>
          </a:p>
          <a:p>
            <a:pPr lvl="0"/>
            <a:endParaRPr lang="en-US"/>
          </a:p>
          <a:p>
            <a:pPr lvl="0"/>
            <a:r>
              <a:rPr lang="en-US"/>
              <a:t>Cause/Effect – Time ordering.</a:t>
            </a:r>
          </a:p>
          <a:p>
            <a:pPr lvl="0"/>
            <a:endParaRPr lang="en-US"/>
          </a:p>
          <a:p>
            <a:pPr lvl="0"/>
            <a:r>
              <a:rPr lang="en-US"/>
              <a:t>Spuriousness – the relationship between two variables must be non-spurious, meaning that the relationship between the two cannot be explained by a third variable (e.g. the positive correlation between shoe size and math skill is actually explained by age or how as age increases, shoe size increases, and also how when age increases, math skill tends to increase).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8</a:t>
            </a:fld>
            <a:endParaRPr lang="cs-CZ"/>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22.01.20</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Faulty reasoning</a:t>
            </a:r>
          </a:p>
          <a:p>
            <a:pPr lvl="0"/>
            <a:endParaRPr lang="en-US"/>
          </a:p>
          <a:p>
            <a:pPr lvl="0"/>
            <a:r>
              <a:rPr lang="en-US"/>
              <a:t>The Ecological Fallacy</a:t>
            </a:r>
          </a:p>
          <a:p>
            <a:pPr lvl="0"/>
            <a:r>
              <a:rPr lang="en-US"/>
              <a:t>erroneously drawing conclusions about individuals solely from the observations of larger units of analysis.</a:t>
            </a:r>
          </a:p>
          <a:p>
            <a:pPr lvl="0"/>
            <a:endParaRPr lang="en-US"/>
          </a:p>
          <a:p>
            <a:pPr lvl="0"/>
            <a:r>
              <a:rPr lang="en-US"/>
              <a:t>Ecological fallacy – saying something that you find about blacks at the county level is true for all black individuals in that county. Ex: we find that younger precincts tended to show greater support for the female candidate. Saying that youth or young voters supported the candidate is wrong, since it could have been older voters in relatively young precincts holding the relationship.</a:t>
            </a:r>
          </a:p>
          <a:p>
            <a:pPr lvl="0"/>
            <a:endParaRPr lang="en-US"/>
          </a:p>
          <a:p>
            <a:pPr lvl="0"/>
            <a:endParaRPr lang="en-US"/>
          </a:p>
          <a:p>
            <a:pPr lvl="0"/>
            <a:r>
              <a:rPr lang="en-US"/>
              <a:t>Reductionism </a:t>
            </a:r>
          </a:p>
          <a:p>
            <a:pPr lvl="0"/>
            <a:r>
              <a:rPr lang="en-US"/>
              <a:t>erroneously drawing conclusions about a phenomenon by looking at aspects of lower level concepts.</a:t>
            </a:r>
          </a:p>
          <a:p>
            <a:pPr lvl="0"/>
            <a:endParaRPr lang="en-US"/>
          </a:p>
          <a:p>
            <a:pPr lvl="0"/>
            <a:r>
              <a:rPr lang="en-US"/>
              <a:t>Reductionism: predicting the teams that will win the NBA title by looking at the individual strengths of individual players (because you are leaving out critical group-level aspects, including ownership, coaching, loyalty, facility, funding, etc).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10</a:t>
            </a:fld>
            <a:endParaRPr lang="cs-CZ"/>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1/22/20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1/22/20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1/22/20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1/22/20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1/22/20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1/22/20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1/22/20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8F8F3"/>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l="28580" r="28580"/>
          <a:stretch>
            <a:fillRect/>
          </a:stretch>
        </p:blipFill>
        <p:spPr>
          <a:xfrm>
            <a:off x="10075387" y="1922289"/>
            <a:ext cx="5492062" cy="8541330"/>
          </a:xfrm>
          <a:prstGeom prst="rect">
            <a:avLst/>
          </a:prstGeom>
        </p:spPr>
      </p:pic>
      <p:grpSp>
        <p:nvGrpSpPr>
          <p:cNvPr id="3" name="Group 3"/>
          <p:cNvGrpSpPr/>
          <p:nvPr/>
        </p:nvGrpSpPr>
        <p:grpSpPr>
          <a:xfrm>
            <a:off x="-114300" y="1028700"/>
            <a:ext cx="10992563" cy="5662452"/>
            <a:chOff x="0" y="0"/>
            <a:chExt cx="22486097" cy="11582961"/>
          </a:xfrm>
        </p:grpSpPr>
        <p:sp>
          <p:nvSpPr>
            <p:cNvPr id="4" name="Freeform 4"/>
            <p:cNvSpPr/>
            <p:nvPr/>
          </p:nvSpPr>
          <p:spPr>
            <a:xfrm>
              <a:off x="0" y="0"/>
              <a:ext cx="22486097" cy="11582961"/>
            </a:xfrm>
            <a:custGeom>
              <a:avLst/>
              <a:gdLst/>
              <a:ahLst/>
              <a:cxnLst/>
              <a:rect l="l" t="t" r="r" b="b"/>
              <a:pathLst>
                <a:path w="22486097" h="11582961">
                  <a:moveTo>
                    <a:pt x="0" y="0"/>
                  </a:moveTo>
                  <a:lnTo>
                    <a:pt x="0" y="11582961"/>
                  </a:lnTo>
                  <a:lnTo>
                    <a:pt x="22486097" y="11582961"/>
                  </a:lnTo>
                  <a:lnTo>
                    <a:pt x="22486097" y="0"/>
                  </a:lnTo>
                  <a:lnTo>
                    <a:pt x="0" y="0"/>
                  </a:lnTo>
                  <a:close/>
                  <a:moveTo>
                    <a:pt x="22425137" y="11522001"/>
                  </a:moveTo>
                  <a:lnTo>
                    <a:pt x="59690" y="11522001"/>
                  </a:lnTo>
                  <a:lnTo>
                    <a:pt x="59690" y="59690"/>
                  </a:lnTo>
                  <a:lnTo>
                    <a:pt x="22425137" y="59690"/>
                  </a:lnTo>
                  <a:lnTo>
                    <a:pt x="22425137" y="11522001"/>
                  </a:lnTo>
                  <a:close/>
                </a:path>
              </a:pathLst>
            </a:custGeom>
            <a:solidFill>
              <a:srgbClr val="90BEAB"/>
            </a:solidFill>
          </p:spPr>
        </p:sp>
      </p:grpSp>
      <p:sp>
        <p:nvSpPr>
          <p:cNvPr id="5" name="TextBox 5"/>
          <p:cNvSpPr txBox="1"/>
          <p:nvPr/>
        </p:nvSpPr>
        <p:spPr>
          <a:xfrm>
            <a:off x="730658" y="2421248"/>
            <a:ext cx="8986682" cy="3053715"/>
          </a:xfrm>
          <a:prstGeom prst="rect">
            <a:avLst/>
          </a:prstGeom>
        </p:spPr>
        <p:txBody>
          <a:bodyPr lIns="0" tIns="0" rIns="0" bIns="0" rtlCol="0" anchor="t">
            <a:spAutoFit/>
          </a:bodyPr>
          <a:lstStyle/>
          <a:p>
            <a:pPr>
              <a:lnSpc>
                <a:spcPts val="11880"/>
              </a:lnSpc>
            </a:pPr>
            <a:r>
              <a:rPr lang="en-US" sz="11000" spc="770">
                <a:solidFill>
                  <a:srgbClr val="90BEAB"/>
                </a:solidFill>
                <a:latin typeface="Montserrat Classic Bold"/>
              </a:rPr>
              <a:t>RESEARCH DESIGN</a:t>
            </a:r>
          </a:p>
        </p:txBody>
      </p:sp>
      <p:sp>
        <p:nvSpPr>
          <p:cNvPr id="6" name="TextBox 6"/>
          <p:cNvSpPr txBox="1"/>
          <p:nvPr/>
        </p:nvSpPr>
        <p:spPr>
          <a:xfrm>
            <a:off x="1028700" y="8734425"/>
            <a:ext cx="7408757" cy="523875"/>
          </a:xfrm>
          <a:prstGeom prst="rect">
            <a:avLst/>
          </a:prstGeom>
        </p:spPr>
        <p:txBody>
          <a:bodyPr lIns="0" tIns="0" rIns="0" bIns="0" rtlCol="0" anchor="t">
            <a:spAutoFit/>
          </a:bodyPr>
          <a:lstStyle/>
          <a:p>
            <a:pPr>
              <a:lnSpc>
                <a:spcPts val="4200"/>
              </a:lnSpc>
            </a:pPr>
            <a:r>
              <a:rPr lang="en-US" sz="3000" spc="330">
                <a:solidFill>
                  <a:srgbClr val="90BEAB"/>
                </a:solidFill>
                <a:latin typeface="Montserrat Classic"/>
              </a:rPr>
              <a:t>PROFESSOR BURREL VANN JR</a:t>
            </a:r>
          </a:p>
        </p:txBody>
      </p:sp>
      <p:grpSp>
        <p:nvGrpSpPr>
          <p:cNvPr id="7" name="Group 7"/>
          <p:cNvGrpSpPr/>
          <p:nvPr/>
        </p:nvGrpSpPr>
        <p:grpSpPr>
          <a:xfrm>
            <a:off x="16481987" y="-104863"/>
            <a:ext cx="1806013" cy="10496726"/>
            <a:chOff x="0" y="0"/>
            <a:chExt cx="2408017" cy="13995634"/>
          </a:xfrm>
        </p:grpSpPr>
        <p:sp>
          <p:nvSpPr>
            <p:cNvPr id="8" name="AutoShape 8"/>
            <p:cNvSpPr/>
            <p:nvPr/>
          </p:nvSpPr>
          <p:spPr>
            <a:xfrm>
              <a:off x="0" y="0"/>
              <a:ext cx="2408017" cy="13995634"/>
            </a:xfrm>
            <a:prstGeom prst="rect">
              <a:avLst/>
            </a:prstGeom>
            <a:solidFill>
              <a:srgbClr val="90BEAB"/>
            </a:solidFill>
          </p:spPr>
        </p:sp>
        <p:sp>
          <p:nvSpPr>
            <p:cNvPr id="9" name="TextBox 9"/>
            <p:cNvSpPr txBox="1"/>
            <p:nvPr/>
          </p:nvSpPr>
          <p:spPr>
            <a:xfrm rot="5400000">
              <a:off x="-4273370" y="6666902"/>
              <a:ext cx="11011907" cy="622723"/>
            </a:xfrm>
            <a:prstGeom prst="rect">
              <a:avLst/>
            </a:prstGeom>
          </p:spPr>
          <p:txBody>
            <a:bodyPr lIns="0" tIns="0" rIns="0" bIns="0" rtlCol="0" anchor="t">
              <a:spAutoFit/>
            </a:bodyPr>
            <a:lstStyle/>
            <a:p>
              <a:pPr algn="r">
                <a:lnSpc>
                  <a:spcPts val="3919"/>
                </a:lnSpc>
              </a:pPr>
              <a:r>
                <a:rPr lang="en-US" sz="2800" spc="196">
                  <a:solidFill>
                    <a:srgbClr val="F8F8F3"/>
                  </a:solidFill>
                  <a:latin typeface="Montserrat Classic"/>
                </a:rPr>
                <a:t>PA 604</a:t>
              </a:r>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8F8F3"/>
        </a:solidFill>
        <a:effectLst/>
      </p:bgPr>
    </p:bg>
    <p:spTree>
      <p:nvGrpSpPr>
        <p:cNvPr id="1" name=""/>
        <p:cNvGrpSpPr/>
        <p:nvPr/>
      </p:nvGrpSpPr>
      <p:grpSpPr>
        <a:xfrm>
          <a:off x="0" y="0"/>
          <a:ext cx="0" cy="0"/>
          <a:chOff x="0" y="0"/>
          <a:chExt cx="0" cy="0"/>
        </a:xfrm>
      </p:grpSpPr>
      <p:sp>
        <p:nvSpPr>
          <p:cNvPr id="2" name="AutoShape 2"/>
          <p:cNvSpPr/>
          <p:nvPr/>
        </p:nvSpPr>
        <p:spPr>
          <a:xfrm>
            <a:off x="-274897" y="0"/>
            <a:ext cx="18837795" cy="3837044"/>
          </a:xfrm>
          <a:prstGeom prst="rect">
            <a:avLst/>
          </a:prstGeom>
          <a:solidFill>
            <a:srgbClr val="90BEAB"/>
          </a:solidFill>
        </p:spPr>
      </p:sp>
      <p:grpSp>
        <p:nvGrpSpPr>
          <p:cNvPr id="3" name="Group 3"/>
          <p:cNvGrpSpPr/>
          <p:nvPr/>
        </p:nvGrpSpPr>
        <p:grpSpPr>
          <a:xfrm>
            <a:off x="3716221" y="1028700"/>
            <a:ext cx="14846677" cy="2916541"/>
            <a:chOff x="0" y="0"/>
            <a:chExt cx="30369970" cy="5965999"/>
          </a:xfrm>
        </p:grpSpPr>
        <p:sp>
          <p:nvSpPr>
            <p:cNvPr id="4" name="Freeform 4"/>
            <p:cNvSpPr/>
            <p:nvPr/>
          </p:nvSpPr>
          <p:spPr>
            <a:xfrm>
              <a:off x="0" y="0"/>
              <a:ext cx="30369970" cy="5965999"/>
            </a:xfrm>
            <a:custGeom>
              <a:avLst/>
              <a:gdLst/>
              <a:ahLst/>
              <a:cxnLst/>
              <a:rect l="l" t="t" r="r" b="b"/>
              <a:pathLst>
                <a:path w="30369970" h="5965999">
                  <a:moveTo>
                    <a:pt x="0" y="0"/>
                  </a:moveTo>
                  <a:lnTo>
                    <a:pt x="0" y="5965999"/>
                  </a:lnTo>
                  <a:lnTo>
                    <a:pt x="30369970" y="5965999"/>
                  </a:lnTo>
                  <a:lnTo>
                    <a:pt x="30369970" y="0"/>
                  </a:lnTo>
                  <a:lnTo>
                    <a:pt x="0" y="0"/>
                  </a:lnTo>
                  <a:close/>
                  <a:moveTo>
                    <a:pt x="30309009" y="5905039"/>
                  </a:moveTo>
                  <a:lnTo>
                    <a:pt x="59690" y="5905039"/>
                  </a:lnTo>
                  <a:lnTo>
                    <a:pt x="59690" y="59690"/>
                  </a:lnTo>
                  <a:lnTo>
                    <a:pt x="30309009" y="59690"/>
                  </a:lnTo>
                  <a:lnTo>
                    <a:pt x="30309009" y="5905039"/>
                  </a:lnTo>
                  <a:close/>
                </a:path>
              </a:pathLst>
            </a:custGeom>
            <a:solidFill>
              <a:srgbClr val="F8F8F3"/>
            </a:solidFill>
          </p:spPr>
        </p:sp>
      </p:grpSp>
      <p:sp>
        <p:nvSpPr>
          <p:cNvPr id="5" name="TextBox 5"/>
          <p:cNvSpPr txBox="1"/>
          <p:nvPr/>
        </p:nvSpPr>
        <p:spPr>
          <a:xfrm>
            <a:off x="4607813" y="1398457"/>
            <a:ext cx="12651487" cy="973455"/>
          </a:xfrm>
          <a:prstGeom prst="rect">
            <a:avLst/>
          </a:prstGeom>
        </p:spPr>
        <p:txBody>
          <a:bodyPr lIns="0" tIns="0" rIns="0" bIns="0" rtlCol="0" anchor="t">
            <a:spAutoFit/>
          </a:bodyPr>
          <a:lstStyle/>
          <a:p>
            <a:pPr algn="r">
              <a:lnSpc>
                <a:spcPts val="7860"/>
              </a:lnSpc>
            </a:pPr>
            <a:r>
              <a:rPr lang="en-US" sz="6000" spc="174">
                <a:solidFill>
                  <a:srgbClr val="F8F8F3"/>
                </a:solidFill>
                <a:latin typeface="Montserrat Classic Bold"/>
              </a:rPr>
              <a:t>3) UNIT OF ANALYSIS</a:t>
            </a:r>
          </a:p>
        </p:txBody>
      </p:sp>
      <p:sp>
        <p:nvSpPr>
          <p:cNvPr id="6" name="TextBox 6"/>
          <p:cNvSpPr txBox="1"/>
          <p:nvPr/>
        </p:nvSpPr>
        <p:spPr>
          <a:xfrm>
            <a:off x="3716221" y="4580534"/>
            <a:ext cx="13543079" cy="5029200"/>
          </a:xfrm>
          <a:prstGeom prst="rect">
            <a:avLst/>
          </a:prstGeom>
        </p:spPr>
        <p:txBody>
          <a:bodyPr lIns="0" tIns="0" rIns="0" bIns="0" rtlCol="0" anchor="t">
            <a:spAutoFit/>
          </a:bodyPr>
          <a:lstStyle/>
          <a:p>
            <a:pPr marL="462280" lvl="1" indent="-231140">
              <a:lnSpc>
                <a:spcPts val="3360"/>
              </a:lnSpc>
              <a:buFont typeface="Arial"/>
              <a:buChar char="•"/>
            </a:pPr>
            <a:r>
              <a:rPr lang="en-US" sz="2800" u="sng" spc="207">
                <a:solidFill>
                  <a:srgbClr val="90BEAB"/>
                </a:solidFill>
                <a:latin typeface="Montserrat Classic Bold"/>
              </a:rPr>
              <a:t>INDIVIDUALS</a:t>
            </a:r>
          </a:p>
          <a:p>
            <a:pPr marL="924560" lvl="2" indent="-308187">
              <a:lnSpc>
                <a:spcPts val="3360"/>
              </a:lnSpc>
              <a:buFont typeface="Arial"/>
              <a:buChar char="⚬"/>
            </a:pPr>
            <a:r>
              <a:rPr lang="en-US" sz="2800" spc="207">
                <a:solidFill>
                  <a:srgbClr val="90BEAB"/>
                </a:solidFill>
                <a:latin typeface="Montserrat Classic"/>
              </a:rPr>
              <a:t>STUDENTS, VOTERS, PARENTS, CHILDREN</a:t>
            </a:r>
          </a:p>
          <a:p>
            <a:pPr marL="462280" lvl="1" indent="-231140">
              <a:lnSpc>
                <a:spcPts val="3360"/>
              </a:lnSpc>
              <a:buFont typeface="Arial"/>
              <a:buChar char="•"/>
            </a:pPr>
            <a:r>
              <a:rPr lang="en-US" sz="2800" u="sng" spc="207">
                <a:solidFill>
                  <a:srgbClr val="90BEAB"/>
                </a:solidFill>
                <a:latin typeface="Montserrat Classic Bold"/>
              </a:rPr>
              <a:t>GROUPS</a:t>
            </a:r>
          </a:p>
          <a:p>
            <a:pPr marL="924560" lvl="2" indent="-308187">
              <a:lnSpc>
                <a:spcPts val="3360"/>
              </a:lnSpc>
              <a:buFont typeface="Arial"/>
              <a:buChar char="⚬"/>
            </a:pPr>
            <a:r>
              <a:rPr lang="en-US" sz="2800" spc="207">
                <a:solidFill>
                  <a:srgbClr val="90BEAB"/>
                </a:solidFill>
                <a:latin typeface="Montserrat Classic"/>
              </a:rPr>
              <a:t>GANG MEMBERS, FAMILIES, MARRIED COUPLES, FRIENDSHIP GROUPS</a:t>
            </a:r>
          </a:p>
          <a:p>
            <a:pPr marL="462280" lvl="1" indent="-231140">
              <a:lnSpc>
                <a:spcPts val="3360"/>
              </a:lnSpc>
              <a:buFont typeface="Arial"/>
              <a:buChar char="•"/>
            </a:pPr>
            <a:r>
              <a:rPr lang="en-US" sz="2800" u="sng" spc="207">
                <a:solidFill>
                  <a:srgbClr val="90BEAB"/>
                </a:solidFill>
                <a:latin typeface="Montserrat Classic Bold"/>
              </a:rPr>
              <a:t>ORGANIZATIONS</a:t>
            </a:r>
          </a:p>
          <a:p>
            <a:pPr marL="924560" lvl="2" indent="-308187">
              <a:lnSpc>
                <a:spcPts val="3360"/>
              </a:lnSpc>
              <a:buFont typeface="Arial"/>
              <a:buChar char="⚬"/>
            </a:pPr>
            <a:r>
              <a:rPr lang="en-US" sz="2800" spc="207">
                <a:solidFill>
                  <a:srgbClr val="90BEAB"/>
                </a:solidFill>
                <a:latin typeface="Montserrat Classic"/>
              </a:rPr>
              <a:t>CORPORATIONS, SOCIAL ORGANIZATIONS, COLLEGES</a:t>
            </a:r>
          </a:p>
          <a:p>
            <a:pPr marL="462280" lvl="1" indent="-231140">
              <a:lnSpc>
                <a:spcPts val="3360"/>
              </a:lnSpc>
              <a:buFont typeface="Arial"/>
              <a:buChar char="•"/>
            </a:pPr>
            <a:r>
              <a:rPr lang="en-US" sz="2800" u="sng" spc="207">
                <a:solidFill>
                  <a:srgbClr val="90BEAB"/>
                </a:solidFill>
                <a:latin typeface="Montserrat Classic Bold"/>
              </a:rPr>
              <a:t>SOCIAL INTERACTIONS</a:t>
            </a:r>
          </a:p>
          <a:p>
            <a:pPr marL="924560" lvl="2" indent="-308187">
              <a:lnSpc>
                <a:spcPts val="3360"/>
              </a:lnSpc>
              <a:buFont typeface="Arial"/>
              <a:buChar char="⚬"/>
            </a:pPr>
            <a:r>
              <a:rPr lang="en-US" sz="2800" spc="207">
                <a:solidFill>
                  <a:srgbClr val="90BEAB"/>
                </a:solidFill>
                <a:latin typeface="Montserrat Classic"/>
              </a:rPr>
              <a:t>TELEPHONE CALLS, DANCES, ONLINE CHAT ROOMS, FIGHTS</a:t>
            </a:r>
          </a:p>
          <a:p>
            <a:pPr marL="462280" lvl="1" indent="-231140">
              <a:lnSpc>
                <a:spcPts val="3360"/>
              </a:lnSpc>
              <a:buFont typeface="Arial"/>
              <a:buChar char="•"/>
            </a:pPr>
            <a:r>
              <a:rPr lang="en-US" sz="2800" u="sng" spc="207">
                <a:solidFill>
                  <a:srgbClr val="90BEAB"/>
                </a:solidFill>
                <a:latin typeface="Montserrat Classic Bold"/>
              </a:rPr>
              <a:t>SOCIAL ARTIFACTS</a:t>
            </a:r>
          </a:p>
          <a:p>
            <a:pPr marL="924560" lvl="2" indent="-308187">
              <a:lnSpc>
                <a:spcPts val="3360"/>
              </a:lnSpc>
              <a:buFont typeface="Arial"/>
              <a:buChar char="⚬"/>
            </a:pPr>
            <a:r>
              <a:rPr lang="en-US" sz="2800" spc="207">
                <a:solidFill>
                  <a:srgbClr val="90BEAB"/>
                </a:solidFill>
                <a:latin typeface="Montserrat Classic"/>
              </a:rPr>
              <a:t>SOCIAL ARTIFACT – ANY PRODUCT OF SOCIAL BEINGS OR THEIR BEHAVIOR.</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8F8F3"/>
        </a:solidFill>
        <a:effectLst/>
      </p:bgPr>
    </p:bg>
    <p:spTree>
      <p:nvGrpSpPr>
        <p:cNvPr id="1" name=""/>
        <p:cNvGrpSpPr/>
        <p:nvPr/>
      </p:nvGrpSpPr>
      <p:grpSpPr>
        <a:xfrm>
          <a:off x="0" y="0"/>
          <a:ext cx="0" cy="0"/>
          <a:chOff x="0" y="0"/>
          <a:chExt cx="0" cy="0"/>
        </a:xfrm>
      </p:grpSpPr>
      <p:sp>
        <p:nvSpPr>
          <p:cNvPr id="2" name="AutoShape 2"/>
          <p:cNvSpPr/>
          <p:nvPr/>
        </p:nvSpPr>
        <p:spPr>
          <a:xfrm>
            <a:off x="-274897" y="0"/>
            <a:ext cx="18837795" cy="3837044"/>
          </a:xfrm>
          <a:prstGeom prst="rect">
            <a:avLst/>
          </a:prstGeom>
          <a:solidFill>
            <a:srgbClr val="90BEAB"/>
          </a:solidFill>
        </p:spPr>
      </p:sp>
      <p:grpSp>
        <p:nvGrpSpPr>
          <p:cNvPr id="3" name="Group 3"/>
          <p:cNvGrpSpPr/>
          <p:nvPr/>
        </p:nvGrpSpPr>
        <p:grpSpPr>
          <a:xfrm>
            <a:off x="3716221" y="1028700"/>
            <a:ext cx="14846677" cy="2916541"/>
            <a:chOff x="0" y="0"/>
            <a:chExt cx="30369970" cy="5965999"/>
          </a:xfrm>
        </p:grpSpPr>
        <p:sp>
          <p:nvSpPr>
            <p:cNvPr id="4" name="Freeform 4"/>
            <p:cNvSpPr/>
            <p:nvPr/>
          </p:nvSpPr>
          <p:spPr>
            <a:xfrm>
              <a:off x="0" y="0"/>
              <a:ext cx="30369970" cy="5965999"/>
            </a:xfrm>
            <a:custGeom>
              <a:avLst/>
              <a:gdLst/>
              <a:ahLst/>
              <a:cxnLst/>
              <a:rect l="l" t="t" r="r" b="b"/>
              <a:pathLst>
                <a:path w="30369970" h="5965999">
                  <a:moveTo>
                    <a:pt x="0" y="0"/>
                  </a:moveTo>
                  <a:lnTo>
                    <a:pt x="0" y="5965999"/>
                  </a:lnTo>
                  <a:lnTo>
                    <a:pt x="30369970" y="5965999"/>
                  </a:lnTo>
                  <a:lnTo>
                    <a:pt x="30369970" y="0"/>
                  </a:lnTo>
                  <a:lnTo>
                    <a:pt x="0" y="0"/>
                  </a:lnTo>
                  <a:close/>
                  <a:moveTo>
                    <a:pt x="30309009" y="5905039"/>
                  </a:moveTo>
                  <a:lnTo>
                    <a:pt x="59690" y="5905039"/>
                  </a:lnTo>
                  <a:lnTo>
                    <a:pt x="59690" y="59690"/>
                  </a:lnTo>
                  <a:lnTo>
                    <a:pt x="30309009" y="59690"/>
                  </a:lnTo>
                  <a:lnTo>
                    <a:pt x="30309009" y="5905039"/>
                  </a:lnTo>
                  <a:close/>
                </a:path>
              </a:pathLst>
            </a:custGeom>
            <a:solidFill>
              <a:srgbClr val="F8F8F3"/>
            </a:solidFill>
          </p:spPr>
        </p:sp>
      </p:grpSp>
      <p:sp>
        <p:nvSpPr>
          <p:cNvPr id="5" name="TextBox 5"/>
          <p:cNvSpPr txBox="1"/>
          <p:nvPr/>
        </p:nvSpPr>
        <p:spPr>
          <a:xfrm>
            <a:off x="4607813" y="1398457"/>
            <a:ext cx="12651487" cy="973455"/>
          </a:xfrm>
          <a:prstGeom prst="rect">
            <a:avLst/>
          </a:prstGeom>
        </p:spPr>
        <p:txBody>
          <a:bodyPr lIns="0" tIns="0" rIns="0" bIns="0" rtlCol="0" anchor="t">
            <a:spAutoFit/>
          </a:bodyPr>
          <a:lstStyle/>
          <a:p>
            <a:pPr algn="r">
              <a:lnSpc>
                <a:spcPts val="7860"/>
              </a:lnSpc>
            </a:pPr>
            <a:r>
              <a:rPr lang="en-US" sz="6000" spc="174">
                <a:solidFill>
                  <a:srgbClr val="F8F8F3"/>
                </a:solidFill>
                <a:latin typeface="Montserrat Classic Bold"/>
              </a:rPr>
              <a:t>4) DATA COLLECTION</a:t>
            </a:r>
          </a:p>
        </p:txBody>
      </p:sp>
      <p:sp>
        <p:nvSpPr>
          <p:cNvPr id="6" name="TextBox 6"/>
          <p:cNvSpPr txBox="1"/>
          <p:nvPr/>
        </p:nvSpPr>
        <p:spPr>
          <a:xfrm>
            <a:off x="3716221" y="4580534"/>
            <a:ext cx="13543079" cy="3429000"/>
          </a:xfrm>
          <a:prstGeom prst="rect">
            <a:avLst/>
          </a:prstGeom>
        </p:spPr>
        <p:txBody>
          <a:bodyPr lIns="0" tIns="0" rIns="0" bIns="0" rtlCol="0" anchor="t">
            <a:spAutoFit/>
          </a:bodyPr>
          <a:lstStyle/>
          <a:p>
            <a:pPr>
              <a:lnSpc>
                <a:spcPts val="3360"/>
              </a:lnSpc>
            </a:pPr>
            <a:r>
              <a:rPr lang="en-US" sz="2800" u="sng" spc="207">
                <a:solidFill>
                  <a:srgbClr val="90BEAB"/>
                </a:solidFill>
                <a:latin typeface="Montserrat Classic Bold"/>
              </a:rPr>
              <a:t>CROSS-SECTIONAL STUDY</a:t>
            </a:r>
          </a:p>
          <a:p>
            <a:pPr marL="462280" lvl="1" indent="-231140">
              <a:lnSpc>
                <a:spcPts val="3360"/>
              </a:lnSpc>
              <a:buFont typeface="Arial"/>
              <a:buChar char="•"/>
            </a:pPr>
            <a:r>
              <a:rPr lang="en-US" sz="2800" u="none" spc="207">
                <a:solidFill>
                  <a:srgbClr val="90BEAB"/>
                </a:solidFill>
                <a:latin typeface="Montserrat Classic"/>
              </a:rPr>
              <a:t>A STUDY BASED ON OBSERVATIONS REPRESENTING A SINGLE POINT IN TIME, A CROSS SECTION OF A POPULATION.</a:t>
            </a:r>
          </a:p>
          <a:p>
            <a:pPr>
              <a:lnSpc>
                <a:spcPts val="3360"/>
              </a:lnSpc>
            </a:pPr>
            <a:endParaRPr lang="en-US" sz="2800" u="none" spc="207">
              <a:solidFill>
                <a:srgbClr val="90BEAB"/>
              </a:solidFill>
              <a:latin typeface="Montserrat Classic"/>
            </a:endParaRPr>
          </a:p>
          <a:p>
            <a:pPr>
              <a:lnSpc>
                <a:spcPts val="3360"/>
              </a:lnSpc>
            </a:pPr>
            <a:r>
              <a:rPr lang="en-US" sz="2800" u="sng" spc="207">
                <a:solidFill>
                  <a:srgbClr val="90BEAB"/>
                </a:solidFill>
                <a:latin typeface="Montserrat Classic Bold"/>
              </a:rPr>
              <a:t>LONGITUDINAL STUDY</a:t>
            </a:r>
          </a:p>
          <a:p>
            <a:pPr marL="462280" lvl="1" indent="-231140">
              <a:lnSpc>
                <a:spcPts val="3360"/>
              </a:lnSpc>
              <a:buFont typeface="Arial"/>
              <a:buChar char="•"/>
            </a:pPr>
            <a:r>
              <a:rPr lang="en-US" sz="2800" u="none" spc="207">
                <a:solidFill>
                  <a:srgbClr val="90BEAB"/>
                </a:solidFill>
                <a:latin typeface="Montserrat Classic"/>
              </a:rPr>
              <a:t>A STUDY DESIGN INVOLVING THE COLLECTION OF DATA AT DIFFERENT POINTS IN TIME.</a:t>
            </a:r>
          </a:p>
          <a:p>
            <a:pPr>
              <a:lnSpc>
                <a:spcPts val="3919"/>
              </a:lnSpc>
            </a:pPr>
            <a:endParaRPr lang="en-US" sz="2800" u="none" spc="207">
              <a:solidFill>
                <a:srgbClr val="90BEAB"/>
              </a:solidFill>
              <a:latin typeface="Montserrat Classic"/>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90BEAB"/>
        </a:solidFill>
        <a:effectLst/>
      </p:bgPr>
    </p:bg>
    <p:spTree>
      <p:nvGrpSpPr>
        <p:cNvPr id="1" name=""/>
        <p:cNvGrpSpPr/>
        <p:nvPr/>
      </p:nvGrpSpPr>
      <p:grpSpPr>
        <a:xfrm>
          <a:off x="0" y="0"/>
          <a:ext cx="0" cy="0"/>
          <a:chOff x="0" y="0"/>
          <a:chExt cx="0" cy="0"/>
        </a:xfrm>
      </p:grpSpPr>
      <p:sp>
        <p:nvSpPr>
          <p:cNvPr id="2" name="AutoShape 2"/>
          <p:cNvSpPr/>
          <p:nvPr/>
        </p:nvSpPr>
        <p:spPr>
          <a:xfrm>
            <a:off x="9737288" y="-62354"/>
            <a:ext cx="8550712" cy="10411709"/>
          </a:xfrm>
          <a:prstGeom prst="rect">
            <a:avLst/>
          </a:prstGeom>
          <a:solidFill>
            <a:srgbClr val="F8F8F3"/>
          </a:solidFill>
        </p:spPr>
      </p:sp>
      <p:grpSp>
        <p:nvGrpSpPr>
          <p:cNvPr id="3" name="Group 3"/>
          <p:cNvGrpSpPr/>
          <p:nvPr/>
        </p:nvGrpSpPr>
        <p:grpSpPr>
          <a:xfrm>
            <a:off x="1028700" y="643203"/>
            <a:ext cx="6946874" cy="3576547"/>
            <a:chOff x="0" y="0"/>
            <a:chExt cx="14210342" cy="7316089"/>
          </a:xfrm>
        </p:grpSpPr>
        <p:sp>
          <p:nvSpPr>
            <p:cNvPr id="4" name="Freeform 4"/>
            <p:cNvSpPr/>
            <p:nvPr/>
          </p:nvSpPr>
          <p:spPr>
            <a:xfrm>
              <a:off x="0" y="0"/>
              <a:ext cx="14210342" cy="7316089"/>
            </a:xfrm>
            <a:custGeom>
              <a:avLst/>
              <a:gdLst/>
              <a:ahLst/>
              <a:cxnLst/>
              <a:rect l="l" t="t" r="r" b="b"/>
              <a:pathLst>
                <a:path w="14210342" h="7316089">
                  <a:moveTo>
                    <a:pt x="0" y="0"/>
                  </a:moveTo>
                  <a:lnTo>
                    <a:pt x="0" y="7316089"/>
                  </a:lnTo>
                  <a:lnTo>
                    <a:pt x="14210342" y="7316089"/>
                  </a:lnTo>
                  <a:lnTo>
                    <a:pt x="14210342" y="0"/>
                  </a:lnTo>
                  <a:lnTo>
                    <a:pt x="0" y="0"/>
                  </a:lnTo>
                  <a:close/>
                  <a:moveTo>
                    <a:pt x="14149381" y="7255129"/>
                  </a:moveTo>
                  <a:lnTo>
                    <a:pt x="59690" y="7255129"/>
                  </a:lnTo>
                  <a:lnTo>
                    <a:pt x="59690" y="59690"/>
                  </a:lnTo>
                  <a:lnTo>
                    <a:pt x="14149383" y="59690"/>
                  </a:lnTo>
                  <a:lnTo>
                    <a:pt x="14149383" y="7255129"/>
                  </a:lnTo>
                  <a:close/>
                </a:path>
              </a:pathLst>
            </a:custGeom>
            <a:solidFill>
              <a:srgbClr val="F8F8F3"/>
            </a:solidFill>
          </p:spPr>
        </p:sp>
      </p:grpSp>
      <p:pic>
        <p:nvPicPr>
          <p:cNvPr id="5" name="Picture 5"/>
          <p:cNvPicPr>
            <a:picLocks noChangeAspect="1"/>
          </p:cNvPicPr>
          <p:nvPr/>
        </p:nvPicPr>
        <p:blipFill>
          <a:blip r:embed="rId2"/>
          <a:srcRect r="613"/>
          <a:stretch>
            <a:fillRect/>
          </a:stretch>
        </p:blipFill>
        <p:spPr>
          <a:xfrm>
            <a:off x="442735" y="5391753"/>
            <a:ext cx="8701265" cy="4114800"/>
          </a:xfrm>
          <a:prstGeom prst="rect">
            <a:avLst/>
          </a:prstGeom>
        </p:spPr>
      </p:pic>
      <p:grpSp>
        <p:nvGrpSpPr>
          <p:cNvPr id="6" name="Group 6"/>
          <p:cNvGrpSpPr/>
          <p:nvPr/>
        </p:nvGrpSpPr>
        <p:grpSpPr>
          <a:xfrm>
            <a:off x="10676673" y="81087"/>
            <a:ext cx="6671943" cy="10124826"/>
            <a:chOff x="0" y="0"/>
            <a:chExt cx="8895923" cy="13499768"/>
          </a:xfrm>
        </p:grpSpPr>
        <p:sp>
          <p:nvSpPr>
            <p:cNvPr id="7" name="TextBox 7"/>
            <p:cNvSpPr txBox="1"/>
            <p:nvPr/>
          </p:nvSpPr>
          <p:spPr>
            <a:xfrm>
              <a:off x="0" y="9001997"/>
              <a:ext cx="8895923" cy="745490"/>
            </a:xfrm>
            <a:prstGeom prst="rect">
              <a:avLst/>
            </a:prstGeom>
          </p:spPr>
          <p:txBody>
            <a:bodyPr lIns="0" tIns="0" rIns="0" bIns="0" rtlCol="0" anchor="t">
              <a:spAutoFit/>
            </a:bodyPr>
            <a:lstStyle/>
            <a:p>
              <a:pPr>
                <a:lnSpc>
                  <a:spcPts val="4800"/>
                </a:lnSpc>
              </a:pPr>
              <a:r>
                <a:rPr lang="en-US" sz="3200" spc="352">
                  <a:solidFill>
                    <a:srgbClr val="90BEAB"/>
                  </a:solidFill>
                  <a:latin typeface="Montserrat Classic"/>
                </a:rPr>
                <a:t>PANEL STUDY</a:t>
              </a:r>
            </a:p>
          </p:txBody>
        </p:sp>
        <p:sp>
          <p:nvSpPr>
            <p:cNvPr id="8" name="TextBox 8"/>
            <p:cNvSpPr txBox="1"/>
            <p:nvPr/>
          </p:nvSpPr>
          <p:spPr>
            <a:xfrm>
              <a:off x="0" y="9897413"/>
              <a:ext cx="8895923" cy="3602355"/>
            </a:xfrm>
            <a:prstGeom prst="rect">
              <a:avLst/>
            </a:prstGeom>
          </p:spPr>
          <p:txBody>
            <a:bodyPr lIns="0" tIns="0" rIns="0" bIns="0" rtlCol="0" anchor="t">
              <a:spAutoFit/>
            </a:bodyPr>
            <a:lstStyle/>
            <a:p>
              <a:pPr>
                <a:lnSpc>
                  <a:spcPts val="3600"/>
                </a:lnSpc>
              </a:pPr>
              <a:r>
                <a:rPr lang="en-US" sz="2400" spc="24">
                  <a:solidFill>
                    <a:srgbClr val="90BEAB"/>
                  </a:solidFill>
                  <a:latin typeface="Montserrat Light"/>
                </a:rPr>
                <a:t>A study in which data are collected from the same set of people at several points in time</a:t>
              </a:r>
            </a:p>
            <a:p>
              <a:pPr marL="396240" lvl="1" indent="-198120">
                <a:lnSpc>
                  <a:spcPts val="3600"/>
                </a:lnSpc>
                <a:buFont typeface="Arial"/>
                <a:buChar char="•"/>
              </a:pPr>
              <a:r>
                <a:rPr lang="en-US" sz="2400" spc="24">
                  <a:solidFill>
                    <a:srgbClr val="90BEAB"/>
                  </a:solidFill>
                  <a:latin typeface="Montserrat Light"/>
                </a:rPr>
                <a:t>Example: Follows the shifts in religious affiliation among a specific group of people over time.</a:t>
              </a:r>
            </a:p>
          </p:txBody>
        </p:sp>
        <p:sp>
          <p:nvSpPr>
            <p:cNvPr id="9" name="TextBox 9"/>
            <p:cNvSpPr txBox="1"/>
            <p:nvPr/>
          </p:nvSpPr>
          <p:spPr>
            <a:xfrm>
              <a:off x="0" y="3843774"/>
              <a:ext cx="8895923" cy="745490"/>
            </a:xfrm>
            <a:prstGeom prst="rect">
              <a:avLst/>
            </a:prstGeom>
          </p:spPr>
          <p:txBody>
            <a:bodyPr lIns="0" tIns="0" rIns="0" bIns="0" rtlCol="0" anchor="t">
              <a:spAutoFit/>
            </a:bodyPr>
            <a:lstStyle/>
            <a:p>
              <a:pPr>
                <a:lnSpc>
                  <a:spcPts val="4800"/>
                </a:lnSpc>
              </a:pPr>
              <a:r>
                <a:rPr lang="en-US" sz="3200" spc="352">
                  <a:solidFill>
                    <a:srgbClr val="90BEAB"/>
                  </a:solidFill>
                  <a:latin typeface="Montserrat Classic"/>
                </a:rPr>
                <a:t>COHORT STUDY</a:t>
              </a:r>
            </a:p>
          </p:txBody>
        </p:sp>
        <p:sp>
          <p:nvSpPr>
            <p:cNvPr id="10" name="TextBox 10"/>
            <p:cNvSpPr txBox="1"/>
            <p:nvPr/>
          </p:nvSpPr>
          <p:spPr>
            <a:xfrm>
              <a:off x="0" y="4739190"/>
              <a:ext cx="8895923" cy="3602355"/>
            </a:xfrm>
            <a:prstGeom prst="rect">
              <a:avLst/>
            </a:prstGeom>
          </p:spPr>
          <p:txBody>
            <a:bodyPr lIns="0" tIns="0" rIns="0" bIns="0" rtlCol="0" anchor="t">
              <a:spAutoFit/>
            </a:bodyPr>
            <a:lstStyle/>
            <a:p>
              <a:pPr>
                <a:lnSpc>
                  <a:spcPts val="3600"/>
                </a:lnSpc>
              </a:pPr>
              <a:r>
                <a:rPr lang="en-US" sz="2400" spc="24">
                  <a:solidFill>
                    <a:srgbClr val="90BEAB"/>
                  </a:solidFill>
                  <a:latin typeface="Montserrat Light"/>
                </a:rPr>
                <a:t>A study in which some specific subpopulation, or cohort, is studied over time.</a:t>
              </a:r>
            </a:p>
            <a:p>
              <a:pPr marL="396240" lvl="1" indent="-198120">
                <a:lnSpc>
                  <a:spcPts val="3600"/>
                </a:lnSpc>
                <a:buFont typeface="Arial"/>
                <a:buChar char="•"/>
              </a:pPr>
              <a:r>
                <a:rPr lang="en-US" sz="2400" spc="24">
                  <a:solidFill>
                    <a:srgbClr val="90BEAB"/>
                  </a:solidFill>
                  <a:latin typeface="Montserrat Light"/>
                </a:rPr>
                <a:t>Example: Follows shifts in religious affiliation among those born during the Depression.</a:t>
              </a:r>
            </a:p>
          </p:txBody>
        </p:sp>
        <p:sp>
          <p:nvSpPr>
            <p:cNvPr id="11" name="TextBox 11"/>
            <p:cNvSpPr txBox="1"/>
            <p:nvPr/>
          </p:nvSpPr>
          <p:spPr>
            <a:xfrm>
              <a:off x="0" y="-95250"/>
              <a:ext cx="8895923" cy="745490"/>
            </a:xfrm>
            <a:prstGeom prst="rect">
              <a:avLst/>
            </a:prstGeom>
          </p:spPr>
          <p:txBody>
            <a:bodyPr lIns="0" tIns="0" rIns="0" bIns="0" rtlCol="0" anchor="t">
              <a:spAutoFit/>
            </a:bodyPr>
            <a:lstStyle/>
            <a:p>
              <a:pPr>
                <a:lnSpc>
                  <a:spcPts val="4800"/>
                </a:lnSpc>
              </a:pPr>
              <a:r>
                <a:rPr lang="en-US" sz="3200" spc="352">
                  <a:solidFill>
                    <a:srgbClr val="90BEAB"/>
                  </a:solidFill>
                  <a:latin typeface="Montserrat Classic"/>
                </a:rPr>
                <a:t>TREND STUDY</a:t>
              </a:r>
            </a:p>
          </p:txBody>
        </p:sp>
        <p:sp>
          <p:nvSpPr>
            <p:cNvPr id="12" name="TextBox 12"/>
            <p:cNvSpPr txBox="1"/>
            <p:nvPr/>
          </p:nvSpPr>
          <p:spPr>
            <a:xfrm>
              <a:off x="0" y="800166"/>
              <a:ext cx="8895923" cy="2383155"/>
            </a:xfrm>
            <a:prstGeom prst="rect">
              <a:avLst/>
            </a:prstGeom>
          </p:spPr>
          <p:txBody>
            <a:bodyPr lIns="0" tIns="0" rIns="0" bIns="0" rtlCol="0" anchor="t">
              <a:spAutoFit/>
            </a:bodyPr>
            <a:lstStyle/>
            <a:p>
              <a:pPr>
                <a:lnSpc>
                  <a:spcPts val="3600"/>
                </a:lnSpc>
              </a:pPr>
              <a:r>
                <a:rPr lang="en-US" sz="2400" spc="24">
                  <a:solidFill>
                    <a:srgbClr val="90BEAB"/>
                  </a:solidFill>
                  <a:latin typeface="Montserrat Light"/>
                </a:rPr>
                <a:t>A study in which a given characteristic of some population is monitored over time.</a:t>
              </a:r>
            </a:p>
            <a:p>
              <a:pPr marL="396240" lvl="1" indent="-198120">
                <a:lnSpc>
                  <a:spcPts val="3600"/>
                </a:lnSpc>
                <a:buFont typeface="Arial"/>
                <a:buChar char="•"/>
              </a:pPr>
              <a:r>
                <a:rPr lang="en-US" sz="2400" spc="24">
                  <a:solidFill>
                    <a:srgbClr val="90BEAB"/>
                  </a:solidFill>
                  <a:latin typeface="Montserrat Light"/>
                </a:rPr>
                <a:t>Example: Looks at general shifts in religious affiliation over time.</a:t>
              </a:r>
            </a:p>
          </p:txBody>
        </p:sp>
      </p:grpSp>
      <p:sp>
        <p:nvSpPr>
          <p:cNvPr id="13" name="TextBox 13"/>
          <p:cNvSpPr txBox="1"/>
          <p:nvPr/>
        </p:nvSpPr>
        <p:spPr>
          <a:xfrm>
            <a:off x="1489177" y="595578"/>
            <a:ext cx="6274173" cy="3442705"/>
          </a:xfrm>
          <a:prstGeom prst="rect">
            <a:avLst/>
          </a:prstGeom>
        </p:spPr>
        <p:txBody>
          <a:bodyPr lIns="0" tIns="0" rIns="0" bIns="0" rtlCol="0" anchor="t">
            <a:spAutoFit/>
          </a:bodyPr>
          <a:lstStyle/>
          <a:p>
            <a:pPr>
              <a:lnSpc>
                <a:spcPts val="9072"/>
              </a:lnSpc>
            </a:pPr>
            <a:r>
              <a:rPr lang="en-US" sz="7200" spc="64">
                <a:solidFill>
                  <a:srgbClr val="F8F8F3"/>
                </a:solidFill>
                <a:latin typeface="Montserrat Classic Bold"/>
              </a:rPr>
              <a:t>Types of Longitudinal Designs</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90BEAB"/>
        </a:solidFill>
        <a:effectLst/>
      </p:bgPr>
    </p:bg>
    <p:spTree>
      <p:nvGrpSpPr>
        <p:cNvPr id="1" name=""/>
        <p:cNvGrpSpPr/>
        <p:nvPr/>
      </p:nvGrpSpPr>
      <p:grpSpPr>
        <a:xfrm>
          <a:off x="0" y="0"/>
          <a:ext cx="0" cy="0"/>
          <a:chOff x="0" y="0"/>
          <a:chExt cx="0" cy="0"/>
        </a:xfrm>
      </p:grpSpPr>
      <p:sp>
        <p:nvSpPr>
          <p:cNvPr id="2" name="AutoShape 2"/>
          <p:cNvSpPr/>
          <p:nvPr/>
        </p:nvSpPr>
        <p:spPr>
          <a:xfrm>
            <a:off x="0" y="-90693"/>
            <a:ext cx="9599257" cy="10468387"/>
          </a:xfrm>
          <a:prstGeom prst="rect">
            <a:avLst/>
          </a:prstGeom>
          <a:solidFill>
            <a:srgbClr val="F8F8F3"/>
          </a:solidFill>
        </p:spPr>
      </p:sp>
      <p:pic>
        <p:nvPicPr>
          <p:cNvPr id="3" name="Picture 3"/>
          <p:cNvPicPr>
            <a:picLocks noChangeAspect="1"/>
          </p:cNvPicPr>
          <p:nvPr/>
        </p:nvPicPr>
        <p:blipFill>
          <a:blip r:embed="rId3"/>
          <a:srcRect l="13940" r="13940"/>
          <a:stretch>
            <a:fillRect/>
          </a:stretch>
        </p:blipFill>
        <p:spPr>
          <a:xfrm>
            <a:off x="1028700" y="1028700"/>
            <a:ext cx="7589154" cy="7011020"/>
          </a:xfrm>
          <a:prstGeom prst="rect">
            <a:avLst/>
          </a:prstGeom>
        </p:spPr>
      </p:pic>
      <p:grpSp>
        <p:nvGrpSpPr>
          <p:cNvPr id="4" name="Group 4"/>
          <p:cNvGrpSpPr/>
          <p:nvPr/>
        </p:nvGrpSpPr>
        <p:grpSpPr>
          <a:xfrm>
            <a:off x="10517598" y="-174519"/>
            <a:ext cx="7960282" cy="5561983"/>
            <a:chOff x="0" y="0"/>
            <a:chExt cx="10613710" cy="7415978"/>
          </a:xfrm>
        </p:grpSpPr>
        <p:grpSp>
          <p:nvGrpSpPr>
            <p:cNvPr id="5" name="Group 5"/>
            <p:cNvGrpSpPr/>
            <p:nvPr/>
          </p:nvGrpSpPr>
          <p:grpSpPr>
            <a:xfrm>
              <a:off x="0" y="0"/>
              <a:ext cx="10613710" cy="7415978"/>
              <a:chOff x="0" y="0"/>
              <a:chExt cx="16283343" cy="11377446"/>
            </a:xfrm>
          </p:grpSpPr>
          <p:sp>
            <p:nvSpPr>
              <p:cNvPr id="6" name="Freeform 6"/>
              <p:cNvSpPr/>
              <p:nvPr/>
            </p:nvSpPr>
            <p:spPr>
              <a:xfrm>
                <a:off x="0" y="0"/>
                <a:ext cx="16283344" cy="11377447"/>
              </a:xfrm>
              <a:custGeom>
                <a:avLst/>
                <a:gdLst/>
                <a:ahLst/>
                <a:cxnLst/>
                <a:rect l="l" t="t" r="r" b="b"/>
                <a:pathLst>
                  <a:path w="16283344" h="11377447">
                    <a:moveTo>
                      <a:pt x="0" y="0"/>
                    </a:moveTo>
                    <a:lnTo>
                      <a:pt x="0" y="11377447"/>
                    </a:lnTo>
                    <a:lnTo>
                      <a:pt x="16283344" y="11377447"/>
                    </a:lnTo>
                    <a:lnTo>
                      <a:pt x="16283344" y="0"/>
                    </a:lnTo>
                    <a:lnTo>
                      <a:pt x="0" y="0"/>
                    </a:lnTo>
                    <a:close/>
                    <a:moveTo>
                      <a:pt x="16222383" y="11316486"/>
                    </a:moveTo>
                    <a:lnTo>
                      <a:pt x="59690" y="11316486"/>
                    </a:lnTo>
                    <a:lnTo>
                      <a:pt x="59690" y="59690"/>
                    </a:lnTo>
                    <a:lnTo>
                      <a:pt x="16222383" y="59690"/>
                    </a:lnTo>
                    <a:lnTo>
                      <a:pt x="16222383" y="11316487"/>
                    </a:lnTo>
                    <a:close/>
                  </a:path>
                </a:pathLst>
              </a:custGeom>
              <a:solidFill>
                <a:srgbClr val="F8F8F3"/>
              </a:solidFill>
            </p:spPr>
          </p:sp>
        </p:grpSp>
        <p:sp>
          <p:nvSpPr>
            <p:cNvPr id="7" name="TextBox 7"/>
            <p:cNvSpPr txBox="1"/>
            <p:nvPr/>
          </p:nvSpPr>
          <p:spPr>
            <a:xfrm>
              <a:off x="792045" y="1411520"/>
              <a:ext cx="8593636" cy="4772025"/>
            </a:xfrm>
            <a:prstGeom prst="rect">
              <a:avLst/>
            </a:prstGeom>
          </p:spPr>
          <p:txBody>
            <a:bodyPr lIns="0" tIns="0" rIns="0" bIns="0" rtlCol="0" anchor="t">
              <a:spAutoFit/>
            </a:bodyPr>
            <a:lstStyle/>
            <a:p>
              <a:pPr algn="r">
                <a:lnSpc>
                  <a:spcPts val="9450"/>
                </a:lnSpc>
              </a:pPr>
              <a:r>
                <a:rPr lang="en-US" sz="7500" spc="67">
                  <a:solidFill>
                    <a:srgbClr val="F8F8F3"/>
                  </a:solidFill>
                  <a:latin typeface="Montserrat Classic Bold"/>
                </a:rPr>
                <a:t>Designing Social Research</a:t>
              </a:r>
            </a:p>
          </p:txBody>
        </p:sp>
      </p:grpSp>
      <p:sp>
        <p:nvSpPr>
          <p:cNvPr id="8" name="TextBox 8"/>
          <p:cNvSpPr txBox="1"/>
          <p:nvPr/>
        </p:nvSpPr>
        <p:spPr>
          <a:xfrm>
            <a:off x="10314542" y="6429375"/>
            <a:ext cx="7413681" cy="2828925"/>
          </a:xfrm>
          <a:prstGeom prst="rect">
            <a:avLst/>
          </a:prstGeom>
        </p:spPr>
        <p:txBody>
          <a:bodyPr lIns="0" tIns="0" rIns="0" bIns="0" rtlCol="0" anchor="t">
            <a:spAutoFit/>
          </a:bodyPr>
          <a:lstStyle/>
          <a:p>
            <a:pPr algn="r">
              <a:lnSpc>
                <a:spcPts val="4500"/>
              </a:lnSpc>
            </a:pPr>
            <a:r>
              <a:rPr lang="en-US" sz="3000" spc="30">
                <a:solidFill>
                  <a:srgbClr val="F8F8F3"/>
                </a:solidFill>
                <a:latin typeface="Montserrat Light"/>
              </a:rPr>
              <a:t>Develop Question(s)</a:t>
            </a:r>
          </a:p>
          <a:p>
            <a:pPr algn="r">
              <a:lnSpc>
                <a:spcPts val="4500"/>
              </a:lnSpc>
            </a:pPr>
            <a:r>
              <a:rPr lang="en-US" sz="3000" spc="30">
                <a:solidFill>
                  <a:srgbClr val="F8F8F3"/>
                </a:solidFill>
                <a:latin typeface="Montserrat Light"/>
              </a:rPr>
              <a:t>Select Purpose for Investigation</a:t>
            </a:r>
          </a:p>
          <a:p>
            <a:pPr algn="r">
              <a:lnSpc>
                <a:spcPts val="4500"/>
              </a:lnSpc>
            </a:pPr>
            <a:r>
              <a:rPr lang="en-US" sz="3000" spc="30">
                <a:solidFill>
                  <a:srgbClr val="F8F8F3"/>
                </a:solidFill>
                <a:latin typeface="Montserrat Light"/>
              </a:rPr>
              <a:t>Select Method for Answering Question</a:t>
            </a:r>
          </a:p>
          <a:p>
            <a:pPr algn="r">
              <a:lnSpc>
                <a:spcPts val="4500"/>
              </a:lnSpc>
            </a:pPr>
            <a:r>
              <a:rPr lang="en-US" sz="3000" spc="30">
                <a:solidFill>
                  <a:srgbClr val="F8F8F3"/>
                </a:solidFill>
                <a:latin typeface="Montserrat Light"/>
              </a:rPr>
              <a:t>Decide Unit of Analysis</a:t>
            </a:r>
          </a:p>
          <a:p>
            <a:pPr algn="r">
              <a:lnSpc>
                <a:spcPts val="4500"/>
              </a:lnSpc>
            </a:pPr>
            <a:r>
              <a:rPr lang="en-US" sz="3000" spc="30">
                <a:solidFill>
                  <a:srgbClr val="F8F8F3"/>
                </a:solidFill>
                <a:latin typeface="Montserrat Light"/>
              </a:rPr>
              <a:t>Data Collection &amp; Analysis</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90BEAB"/>
        </a:solidFill>
        <a:effectLst/>
      </p:bgPr>
    </p:bg>
    <p:spTree>
      <p:nvGrpSpPr>
        <p:cNvPr id="1" name=""/>
        <p:cNvGrpSpPr/>
        <p:nvPr/>
      </p:nvGrpSpPr>
      <p:grpSpPr>
        <a:xfrm>
          <a:off x="0" y="0"/>
          <a:ext cx="0" cy="0"/>
          <a:chOff x="0" y="0"/>
          <a:chExt cx="0" cy="0"/>
        </a:xfrm>
      </p:grpSpPr>
      <p:sp>
        <p:nvSpPr>
          <p:cNvPr id="2" name="AutoShape 2"/>
          <p:cNvSpPr/>
          <p:nvPr/>
        </p:nvSpPr>
        <p:spPr>
          <a:xfrm>
            <a:off x="0" y="-104863"/>
            <a:ext cx="3818087" cy="10496726"/>
          </a:xfrm>
          <a:prstGeom prst="rect">
            <a:avLst/>
          </a:prstGeom>
          <a:solidFill>
            <a:srgbClr val="F8F8F3"/>
          </a:solidFill>
        </p:spPr>
      </p:sp>
      <p:grpSp>
        <p:nvGrpSpPr>
          <p:cNvPr id="3" name="Group 3"/>
          <p:cNvGrpSpPr/>
          <p:nvPr/>
        </p:nvGrpSpPr>
        <p:grpSpPr>
          <a:xfrm>
            <a:off x="4991479" y="1028700"/>
            <a:ext cx="12267821" cy="8244286"/>
            <a:chOff x="0" y="0"/>
            <a:chExt cx="25094731" cy="16864294"/>
          </a:xfrm>
        </p:grpSpPr>
        <p:sp>
          <p:nvSpPr>
            <p:cNvPr id="4" name="Freeform 4"/>
            <p:cNvSpPr/>
            <p:nvPr/>
          </p:nvSpPr>
          <p:spPr>
            <a:xfrm>
              <a:off x="0" y="0"/>
              <a:ext cx="25094732" cy="16864295"/>
            </a:xfrm>
            <a:custGeom>
              <a:avLst/>
              <a:gdLst/>
              <a:ahLst/>
              <a:cxnLst/>
              <a:rect l="l" t="t" r="r" b="b"/>
              <a:pathLst>
                <a:path w="25094732" h="16864295">
                  <a:moveTo>
                    <a:pt x="0" y="0"/>
                  </a:moveTo>
                  <a:lnTo>
                    <a:pt x="0" y="16864295"/>
                  </a:lnTo>
                  <a:lnTo>
                    <a:pt x="25094732" y="16864295"/>
                  </a:lnTo>
                  <a:lnTo>
                    <a:pt x="25094732" y="0"/>
                  </a:lnTo>
                  <a:lnTo>
                    <a:pt x="0" y="0"/>
                  </a:lnTo>
                  <a:close/>
                  <a:moveTo>
                    <a:pt x="25033771" y="16803334"/>
                  </a:moveTo>
                  <a:lnTo>
                    <a:pt x="59690" y="16803334"/>
                  </a:lnTo>
                  <a:lnTo>
                    <a:pt x="59690" y="59690"/>
                  </a:lnTo>
                  <a:lnTo>
                    <a:pt x="25033771" y="59690"/>
                  </a:lnTo>
                  <a:lnTo>
                    <a:pt x="25033771" y="16803334"/>
                  </a:lnTo>
                  <a:close/>
                </a:path>
              </a:pathLst>
            </a:custGeom>
            <a:solidFill>
              <a:srgbClr val="F8F8F3"/>
            </a:solidFill>
          </p:spPr>
        </p:sp>
      </p:grpSp>
      <p:sp>
        <p:nvSpPr>
          <p:cNvPr id="5" name="TextBox 5"/>
          <p:cNvSpPr txBox="1"/>
          <p:nvPr/>
        </p:nvSpPr>
        <p:spPr>
          <a:xfrm>
            <a:off x="5791514" y="1839648"/>
            <a:ext cx="10667752" cy="2954655"/>
          </a:xfrm>
          <a:prstGeom prst="rect">
            <a:avLst/>
          </a:prstGeom>
        </p:spPr>
        <p:txBody>
          <a:bodyPr lIns="0" tIns="0" rIns="0" bIns="0" rtlCol="0" anchor="t">
            <a:spAutoFit/>
          </a:bodyPr>
          <a:lstStyle/>
          <a:p>
            <a:pPr algn="r">
              <a:lnSpc>
                <a:spcPts val="7860"/>
              </a:lnSpc>
            </a:pPr>
            <a:r>
              <a:rPr lang="en-US" sz="6000" spc="174">
                <a:solidFill>
                  <a:srgbClr val="F8F8F3"/>
                </a:solidFill>
                <a:latin typeface="Montserrat Classic Bold"/>
              </a:rPr>
              <a:t>1A) DEVELOP RESEARCH QUESTION ABOUT SOCIAL WORLD</a:t>
            </a:r>
          </a:p>
        </p:txBody>
      </p:sp>
      <p:sp>
        <p:nvSpPr>
          <p:cNvPr id="6" name="TextBox 6"/>
          <p:cNvSpPr txBox="1"/>
          <p:nvPr/>
        </p:nvSpPr>
        <p:spPr>
          <a:xfrm rot="-5400000">
            <a:off x="-1412758" y="5650748"/>
            <a:ext cx="6643604" cy="571500"/>
          </a:xfrm>
          <a:prstGeom prst="rect">
            <a:avLst/>
          </a:prstGeom>
        </p:spPr>
        <p:txBody>
          <a:bodyPr lIns="0" tIns="0" rIns="0" bIns="0" rtlCol="0" anchor="t">
            <a:spAutoFit/>
          </a:bodyPr>
          <a:lstStyle/>
          <a:p>
            <a:pPr>
              <a:lnSpc>
                <a:spcPts val="4560"/>
              </a:lnSpc>
            </a:pPr>
            <a:r>
              <a:rPr lang="en-US" sz="3800" spc="281">
                <a:solidFill>
                  <a:srgbClr val="90BEAB"/>
                </a:solidFill>
                <a:latin typeface="Montserrat Classic Bold"/>
              </a:rPr>
              <a:t>X IS RELATED TO Y</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8F8F3"/>
        </a:solidFill>
        <a:effectLst/>
      </p:bgPr>
    </p:bg>
    <p:spTree>
      <p:nvGrpSpPr>
        <p:cNvPr id="1" name=""/>
        <p:cNvGrpSpPr/>
        <p:nvPr/>
      </p:nvGrpSpPr>
      <p:grpSpPr>
        <a:xfrm>
          <a:off x="0" y="0"/>
          <a:ext cx="0" cy="0"/>
          <a:chOff x="0" y="0"/>
          <a:chExt cx="0" cy="0"/>
        </a:xfrm>
      </p:grpSpPr>
      <p:sp>
        <p:nvSpPr>
          <p:cNvPr id="2" name="AutoShape 2"/>
          <p:cNvSpPr/>
          <p:nvPr/>
        </p:nvSpPr>
        <p:spPr>
          <a:xfrm>
            <a:off x="-274897" y="0"/>
            <a:ext cx="18837795" cy="3837044"/>
          </a:xfrm>
          <a:prstGeom prst="rect">
            <a:avLst/>
          </a:prstGeom>
          <a:solidFill>
            <a:srgbClr val="90BEAB"/>
          </a:solidFill>
        </p:spPr>
      </p:sp>
      <p:grpSp>
        <p:nvGrpSpPr>
          <p:cNvPr id="3" name="Group 3"/>
          <p:cNvGrpSpPr/>
          <p:nvPr/>
        </p:nvGrpSpPr>
        <p:grpSpPr>
          <a:xfrm>
            <a:off x="3716221" y="1028700"/>
            <a:ext cx="14846677" cy="2916541"/>
            <a:chOff x="0" y="0"/>
            <a:chExt cx="30369970" cy="5965999"/>
          </a:xfrm>
        </p:grpSpPr>
        <p:sp>
          <p:nvSpPr>
            <p:cNvPr id="4" name="Freeform 4"/>
            <p:cNvSpPr/>
            <p:nvPr/>
          </p:nvSpPr>
          <p:spPr>
            <a:xfrm>
              <a:off x="0" y="0"/>
              <a:ext cx="30369970" cy="5965999"/>
            </a:xfrm>
            <a:custGeom>
              <a:avLst/>
              <a:gdLst/>
              <a:ahLst/>
              <a:cxnLst/>
              <a:rect l="l" t="t" r="r" b="b"/>
              <a:pathLst>
                <a:path w="30369970" h="5965999">
                  <a:moveTo>
                    <a:pt x="0" y="0"/>
                  </a:moveTo>
                  <a:lnTo>
                    <a:pt x="0" y="5965999"/>
                  </a:lnTo>
                  <a:lnTo>
                    <a:pt x="30369970" y="5965999"/>
                  </a:lnTo>
                  <a:lnTo>
                    <a:pt x="30369970" y="0"/>
                  </a:lnTo>
                  <a:lnTo>
                    <a:pt x="0" y="0"/>
                  </a:lnTo>
                  <a:close/>
                  <a:moveTo>
                    <a:pt x="30309009" y="5905039"/>
                  </a:moveTo>
                  <a:lnTo>
                    <a:pt x="59690" y="5905039"/>
                  </a:lnTo>
                  <a:lnTo>
                    <a:pt x="59690" y="59690"/>
                  </a:lnTo>
                  <a:lnTo>
                    <a:pt x="30309009" y="59690"/>
                  </a:lnTo>
                  <a:lnTo>
                    <a:pt x="30309009" y="5905039"/>
                  </a:lnTo>
                  <a:close/>
                </a:path>
              </a:pathLst>
            </a:custGeom>
            <a:solidFill>
              <a:srgbClr val="F8F8F3"/>
            </a:solidFill>
          </p:spPr>
        </p:sp>
      </p:grpSp>
      <p:sp>
        <p:nvSpPr>
          <p:cNvPr id="5" name="TextBox 5"/>
          <p:cNvSpPr txBox="1"/>
          <p:nvPr/>
        </p:nvSpPr>
        <p:spPr>
          <a:xfrm>
            <a:off x="4607813" y="407857"/>
            <a:ext cx="12651487" cy="2954655"/>
          </a:xfrm>
          <a:prstGeom prst="rect">
            <a:avLst/>
          </a:prstGeom>
        </p:spPr>
        <p:txBody>
          <a:bodyPr lIns="0" tIns="0" rIns="0" bIns="0" rtlCol="0" anchor="t">
            <a:spAutoFit/>
          </a:bodyPr>
          <a:lstStyle/>
          <a:p>
            <a:pPr algn="r">
              <a:lnSpc>
                <a:spcPts val="7860"/>
              </a:lnSpc>
            </a:pPr>
            <a:r>
              <a:rPr lang="en-US" sz="6000" spc="174">
                <a:solidFill>
                  <a:srgbClr val="F8F8F3"/>
                </a:solidFill>
                <a:latin typeface="Montserrat Classic Bold"/>
              </a:rPr>
              <a:t>1B) SELECT PURPOSE FOR INVESTIGATING SOCIAL WORLD</a:t>
            </a:r>
          </a:p>
        </p:txBody>
      </p:sp>
      <p:sp>
        <p:nvSpPr>
          <p:cNvPr id="6" name="TextBox 6"/>
          <p:cNvSpPr txBox="1"/>
          <p:nvPr/>
        </p:nvSpPr>
        <p:spPr>
          <a:xfrm>
            <a:off x="11664242" y="7081871"/>
            <a:ext cx="5595058" cy="571500"/>
          </a:xfrm>
          <a:prstGeom prst="rect">
            <a:avLst/>
          </a:prstGeom>
        </p:spPr>
        <p:txBody>
          <a:bodyPr lIns="0" tIns="0" rIns="0" bIns="0" rtlCol="0" anchor="t">
            <a:spAutoFit/>
          </a:bodyPr>
          <a:lstStyle/>
          <a:p>
            <a:pPr marL="627380" lvl="1" indent="-313690">
              <a:lnSpc>
                <a:spcPts val="4560"/>
              </a:lnSpc>
              <a:buFont typeface="Arial"/>
              <a:buChar char="•"/>
            </a:pPr>
            <a:r>
              <a:rPr lang="en-US" sz="3800" spc="281">
                <a:solidFill>
                  <a:srgbClr val="90BEAB"/>
                </a:solidFill>
                <a:latin typeface="Montserrat Classic"/>
              </a:rPr>
              <a:t>Description</a:t>
            </a:r>
          </a:p>
        </p:txBody>
      </p:sp>
      <p:sp>
        <p:nvSpPr>
          <p:cNvPr id="7" name="TextBox 7"/>
          <p:cNvSpPr txBox="1"/>
          <p:nvPr/>
        </p:nvSpPr>
        <p:spPr>
          <a:xfrm>
            <a:off x="11664242" y="5448603"/>
            <a:ext cx="5595058" cy="571500"/>
          </a:xfrm>
          <a:prstGeom prst="rect">
            <a:avLst/>
          </a:prstGeom>
        </p:spPr>
        <p:txBody>
          <a:bodyPr lIns="0" tIns="0" rIns="0" bIns="0" rtlCol="0" anchor="t">
            <a:spAutoFit/>
          </a:bodyPr>
          <a:lstStyle/>
          <a:p>
            <a:pPr marL="627380" lvl="1" indent="-313690">
              <a:lnSpc>
                <a:spcPts val="4560"/>
              </a:lnSpc>
              <a:buFont typeface="Arial"/>
              <a:buChar char="•"/>
            </a:pPr>
            <a:r>
              <a:rPr lang="en-US" sz="3800" spc="281">
                <a:solidFill>
                  <a:srgbClr val="90BEAB"/>
                </a:solidFill>
                <a:latin typeface="Montserrat Classic"/>
              </a:rPr>
              <a:t>Exploration</a:t>
            </a:r>
          </a:p>
        </p:txBody>
      </p:sp>
      <p:sp>
        <p:nvSpPr>
          <p:cNvPr id="8" name="TextBox 8"/>
          <p:cNvSpPr txBox="1"/>
          <p:nvPr/>
        </p:nvSpPr>
        <p:spPr>
          <a:xfrm>
            <a:off x="11664242" y="8686800"/>
            <a:ext cx="5595058" cy="571500"/>
          </a:xfrm>
          <a:prstGeom prst="rect">
            <a:avLst/>
          </a:prstGeom>
        </p:spPr>
        <p:txBody>
          <a:bodyPr lIns="0" tIns="0" rIns="0" bIns="0" rtlCol="0" anchor="t">
            <a:spAutoFit/>
          </a:bodyPr>
          <a:lstStyle/>
          <a:p>
            <a:pPr marL="627380" lvl="1" indent="-313690">
              <a:lnSpc>
                <a:spcPts val="4560"/>
              </a:lnSpc>
              <a:buFont typeface="Arial"/>
              <a:buChar char="•"/>
            </a:pPr>
            <a:r>
              <a:rPr lang="en-US" sz="3800" spc="281">
                <a:solidFill>
                  <a:srgbClr val="90BEAB"/>
                </a:solidFill>
                <a:latin typeface="Montserrat Classic Bold"/>
              </a:rPr>
              <a:t>Explanation</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8F8F3"/>
        </a:solidFill>
        <a:effectLst/>
      </p:bgPr>
    </p:bg>
    <p:spTree>
      <p:nvGrpSpPr>
        <p:cNvPr id="1" name=""/>
        <p:cNvGrpSpPr/>
        <p:nvPr/>
      </p:nvGrpSpPr>
      <p:grpSpPr>
        <a:xfrm>
          <a:off x="0" y="0"/>
          <a:ext cx="0" cy="0"/>
          <a:chOff x="0" y="0"/>
          <a:chExt cx="0" cy="0"/>
        </a:xfrm>
      </p:grpSpPr>
      <p:grpSp>
        <p:nvGrpSpPr>
          <p:cNvPr id="2" name="Group 2"/>
          <p:cNvGrpSpPr/>
          <p:nvPr/>
        </p:nvGrpSpPr>
        <p:grpSpPr>
          <a:xfrm>
            <a:off x="-189880" y="852995"/>
            <a:ext cx="18667760" cy="2051682"/>
            <a:chOff x="0" y="0"/>
            <a:chExt cx="24890347" cy="2735576"/>
          </a:xfrm>
        </p:grpSpPr>
        <p:sp>
          <p:nvSpPr>
            <p:cNvPr id="3" name="AutoShape 3"/>
            <p:cNvSpPr/>
            <p:nvPr/>
          </p:nvSpPr>
          <p:spPr>
            <a:xfrm>
              <a:off x="0" y="0"/>
              <a:ext cx="24890347" cy="2735576"/>
            </a:xfrm>
            <a:prstGeom prst="rect">
              <a:avLst/>
            </a:prstGeom>
            <a:solidFill>
              <a:srgbClr val="90BEAB">
                <a:alpha val="19607"/>
              </a:srgbClr>
            </a:solidFill>
          </p:spPr>
        </p:sp>
        <p:sp>
          <p:nvSpPr>
            <p:cNvPr id="4" name="TextBox 4"/>
            <p:cNvSpPr txBox="1"/>
            <p:nvPr/>
          </p:nvSpPr>
          <p:spPr>
            <a:xfrm>
              <a:off x="1819183" y="696593"/>
              <a:ext cx="20458265" cy="1275715"/>
            </a:xfrm>
            <a:prstGeom prst="rect">
              <a:avLst/>
            </a:prstGeom>
          </p:spPr>
          <p:txBody>
            <a:bodyPr lIns="0" tIns="0" rIns="0" bIns="0" rtlCol="0" anchor="t">
              <a:spAutoFit/>
            </a:bodyPr>
            <a:lstStyle/>
            <a:p>
              <a:pPr>
                <a:lnSpc>
                  <a:spcPts val="7860"/>
                </a:lnSpc>
              </a:pPr>
              <a:r>
                <a:rPr lang="en-US" sz="6000" spc="174">
                  <a:solidFill>
                    <a:srgbClr val="90BEAB"/>
                  </a:solidFill>
                  <a:latin typeface="Montserrat Classic Bold"/>
                </a:rPr>
                <a:t>THREE PURPOSES OF RESEARCH</a:t>
              </a:r>
            </a:p>
          </p:txBody>
        </p:sp>
      </p:grpSp>
      <p:grpSp>
        <p:nvGrpSpPr>
          <p:cNvPr id="5" name="Group 5"/>
          <p:cNvGrpSpPr/>
          <p:nvPr/>
        </p:nvGrpSpPr>
        <p:grpSpPr>
          <a:xfrm>
            <a:off x="7001549" y="3729257"/>
            <a:ext cx="4284903" cy="5523735"/>
            <a:chOff x="0" y="0"/>
            <a:chExt cx="8765084" cy="11299207"/>
          </a:xfrm>
        </p:grpSpPr>
        <p:sp>
          <p:nvSpPr>
            <p:cNvPr id="6" name="Freeform 6"/>
            <p:cNvSpPr/>
            <p:nvPr/>
          </p:nvSpPr>
          <p:spPr>
            <a:xfrm>
              <a:off x="0" y="0"/>
              <a:ext cx="8765084" cy="11299207"/>
            </a:xfrm>
            <a:custGeom>
              <a:avLst/>
              <a:gdLst/>
              <a:ahLst/>
              <a:cxnLst/>
              <a:rect l="l" t="t" r="r" b="b"/>
              <a:pathLst>
                <a:path w="8765084" h="11299207">
                  <a:moveTo>
                    <a:pt x="0" y="0"/>
                  </a:moveTo>
                  <a:lnTo>
                    <a:pt x="0" y="11299207"/>
                  </a:lnTo>
                  <a:lnTo>
                    <a:pt x="8765084" y="11299207"/>
                  </a:lnTo>
                  <a:lnTo>
                    <a:pt x="8765084" y="0"/>
                  </a:lnTo>
                  <a:lnTo>
                    <a:pt x="0" y="0"/>
                  </a:lnTo>
                  <a:close/>
                  <a:moveTo>
                    <a:pt x="8704124" y="11238247"/>
                  </a:moveTo>
                  <a:lnTo>
                    <a:pt x="59690" y="11238247"/>
                  </a:lnTo>
                  <a:lnTo>
                    <a:pt x="59690" y="59690"/>
                  </a:lnTo>
                  <a:lnTo>
                    <a:pt x="8704124" y="59690"/>
                  </a:lnTo>
                  <a:lnTo>
                    <a:pt x="8704124" y="11238247"/>
                  </a:lnTo>
                  <a:close/>
                </a:path>
              </a:pathLst>
            </a:custGeom>
            <a:solidFill>
              <a:srgbClr val="90BEAB"/>
            </a:solidFill>
          </p:spPr>
        </p:sp>
      </p:grpSp>
      <p:sp>
        <p:nvSpPr>
          <p:cNvPr id="7" name="AutoShape 7"/>
          <p:cNvSpPr/>
          <p:nvPr/>
        </p:nvSpPr>
        <p:spPr>
          <a:xfrm>
            <a:off x="12884315" y="3731852"/>
            <a:ext cx="4284903" cy="5526448"/>
          </a:xfrm>
          <a:prstGeom prst="rect">
            <a:avLst/>
          </a:prstGeom>
          <a:solidFill>
            <a:srgbClr val="90BEAB"/>
          </a:solidFill>
        </p:spPr>
      </p:sp>
      <p:grpSp>
        <p:nvGrpSpPr>
          <p:cNvPr id="8" name="Group 8"/>
          <p:cNvGrpSpPr/>
          <p:nvPr/>
        </p:nvGrpSpPr>
        <p:grpSpPr>
          <a:xfrm>
            <a:off x="1172162" y="3729257"/>
            <a:ext cx="4284903" cy="5523735"/>
            <a:chOff x="0" y="0"/>
            <a:chExt cx="8765084" cy="11299207"/>
          </a:xfrm>
        </p:grpSpPr>
        <p:sp>
          <p:nvSpPr>
            <p:cNvPr id="9" name="Freeform 9"/>
            <p:cNvSpPr/>
            <p:nvPr/>
          </p:nvSpPr>
          <p:spPr>
            <a:xfrm>
              <a:off x="0" y="0"/>
              <a:ext cx="8765084" cy="11299207"/>
            </a:xfrm>
            <a:custGeom>
              <a:avLst/>
              <a:gdLst/>
              <a:ahLst/>
              <a:cxnLst/>
              <a:rect l="l" t="t" r="r" b="b"/>
              <a:pathLst>
                <a:path w="8765084" h="11299207">
                  <a:moveTo>
                    <a:pt x="0" y="0"/>
                  </a:moveTo>
                  <a:lnTo>
                    <a:pt x="0" y="11299207"/>
                  </a:lnTo>
                  <a:lnTo>
                    <a:pt x="8765084" y="11299207"/>
                  </a:lnTo>
                  <a:lnTo>
                    <a:pt x="8765084" y="0"/>
                  </a:lnTo>
                  <a:lnTo>
                    <a:pt x="0" y="0"/>
                  </a:lnTo>
                  <a:close/>
                  <a:moveTo>
                    <a:pt x="8704124" y="11238247"/>
                  </a:moveTo>
                  <a:lnTo>
                    <a:pt x="59690" y="11238247"/>
                  </a:lnTo>
                  <a:lnTo>
                    <a:pt x="59690" y="59690"/>
                  </a:lnTo>
                  <a:lnTo>
                    <a:pt x="8704124" y="59690"/>
                  </a:lnTo>
                  <a:lnTo>
                    <a:pt x="8704124" y="11238247"/>
                  </a:lnTo>
                  <a:close/>
                </a:path>
              </a:pathLst>
            </a:custGeom>
            <a:solidFill>
              <a:srgbClr val="90BEAB"/>
            </a:solidFill>
          </p:spPr>
        </p:sp>
      </p:grpSp>
      <p:grpSp>
        <p:nvGrpSpPr>
          <p:cNvPr id="10" name="Group 10"/>
          <p:cNvGrpSpPr/>
          <p:nvPr/>
        </p:nvGrpSpPr>
        <p:grpSpPr>
          <a:xfrm>
            <a:off x="1561280" y="4402911"/>
            <a:ext cx="3561834" cy="3269235"/>
            <a:chOff x="0" y="0"/>
            <a:chExt cx="4749112" cy="4358979"/>
          </a:xfrm>
        </p:grpSpPr>
        <p:sp>
          <p:nvSpPr>
            <p:cNvPr id="11" name="TextBox 11"/>
            <p:cNvSpPr txBox="1"/>
            <p:nvPr/>
          </p:nvSpPr>
          <p:spPr>
            <a:xfrm>
              <a:off x="0" y="-95250"/>
              <a:ext cx="4749112" cy="745490"/>
            </a:xfrm>
            <a:prstGeom prst="rect">
              <a:avLst/>
            </a:prstGeom>
          </p:spPr>
          <p:txBody>
            <a:bodyPr lIns="0" tIns="0" rIns="0" bIns="0" rtlCol="0" anchor="t">
              <a:spAutoFit/>
            </a:bodyPr>
            <a:lstStyle/>
            <a:p>
              <a:pPr algn="ctr">
                <a:lnSpc>
                  <a:spcPts val="4800"/>
                </a:lnSpc>
              </a:pPr>
              <a:r>
                <a:rPr lang="en-US" sz="3200" spc="352">
                  <a:solidFill>
                    <a:srgbClr val="90BEAB"/>
                  </a:solidFill>
                  <a:latin typeface="Montserrat Classic"/>
                </a:rPr>
                <a:t>EXPLORATION</a:t>
              </a:r>
            </a:p>
          </p:txBody>
        </p:sp>
        <p:sp>
          <p:nvSpPr>
            <p:cNvPr id="12" name="TextBox 12"/>
            <p:cNvSpPr txBox="1"/>
            <p:nvPr/>
          </p:nvSpPr>
          <p:spPr>
            <a:xfrm>
              <a:off x="0" y="1208109"/>
              <a:ext cx="4749112" cy="3150870"/>
            </a:xfrm>
            <a:prstGeom prst="rect">
              <a:avLst/>
            </a:prstGeom>
          </p:spPr>
          <p:txBody>
            <a:bodyPr lIns="0" tIns="0" rIns="0" bIns="0" rtlCol="0" anchor="t">
              <a:spAutoFit/>
            </a:bodyPr>
            <a:lstStyle/>
            <a:p>
              <a:pPr marL="346710" lvl="1" indent="-173355">
                <a:lnSpc>
                  <a:spcPts val="3150"/>
                </a:lnSpc>
                <a:buFont typeface="Arial"/>
                <a:buChar char="•"/>
              </a:pPr>
              <a:r>
                <a:rPr lang="en-US" sz="2100" spc="21">
                  <a:solidFill>
                    <a:srgbClr val="90BEAB"/>
                  </a:solidFill>
                  <a:latin typeface="Montserrat Light"/>
                </a:rPr>
                <a:t>Satisfy researcher’s curiosity</a:t>
              </a:r>
            </a:p>
            <a:p>
              <a:pPr marL="346710" lvl="1" indent="-173355">
                <a:lnSpc>
                  <a:spcPts val="3150"/>
                </a:lnSpc>
                <a:buFont typeface="Arial"/>
                <a:buChar char="•"/>
              </a:pPr>
              <a:r>
                <a:rPr lang="en-US" sz="2100" spc="21">
                  <a:solidFill>
                    <a:srgbClr val="90BEAB"/>
                  </a:solidFill>
                  <a:latin typeface="Montserrat Light"/>
                </a:rPr>
                <a:t>Test feasibility of doing extensive study</a:t>
              </a:r>
            </a:p>
            <a:p>
              <a:pPr marL="346710" lvl="1" indent="-173355">
                <a:lnSpc>
                  <a:spcPts val="3150"/>
                </a:lnSpc>
                <a:buFont typeface="Arial"/>
                <a:buChar char="•"/>
              </a:pPr>
              <a:r>
                <a:rPr lang="en-US" sz="2100" spc="21">
                  <a:solidFill>
                    <a:srgbClr val="90BEAB"/>
                  </a:solidFill>
                  <a:latin typeface="Montserrat Light"/>
                </a:rPr>
                <a:t>Develop methods for subsequent study</a:t>
              </a:r>
            </a:p>
          </p:txBody>
        </p:sp>
      </p:grpSp>
      <p:grpSp>
        <p:nvGrpSpPr>
          <p:cNvPr id="13" name="Group 13"/>
          <p:cNvGrpSpPr/>
          <p:nvPr/>
        </p:nvGrpSpPr>
        <p:grpSpPr>
          <a:xfrm>
            <a:off x="7390667" y="4402911"/>
            <a:ext cx="3561834" cy="2069085"/>
            <a:chOff x="0" y="0"/>
            <a:chExt cx="4749112" cy="2758779"/>
          </a:xfrm>
        </p:grpSpPr>
        <p:sp>
          <p:nvSpPr>
            <p:cNvPr id="14" name="TextBox 14"/>
            <p:cNvSpPr txBox="1"/>
            <p:nvPr/>
          </p:nvSpPr>
          <p:spPr>
            <a:xfrm>
              <a:off x="0" y="-95250"/>
              <a:ext cx="4749112" cy="745490"/>
            </a:xfrm>
            <a:prstGeom prst="rect">
              <a:avLst/>
            </a:prstGeom>
          </p:spPr>
          <p:txBody>
            <a:bodyPr lIns="0" tIns="0" rIns="0" bIns="0" rtlCol="0" anchor="t">
              <a:spAutoFit/>
            </a:bodyPr>
            <a:lstStyle/>
            <a:p>
              <a:pPr algn="ctr">
                <a:lnSpc>
                  <a:spcPts val="4800"/>
                </a:lnSpc>
              </a:pPr>
              <a:r>
                <a:rPr lang="en-US" sz="3200" spc="352">
                  <a:solidFill>
                    <a:srgbClr val="90BEAB"/>
                  </a:solidFill>
                  <a:latin typeface="Montserrat Classic"/>
                </a:rPr>
                <a:t>DESCRIPTION</a:t>
              </a:r>
            </a:p>
          </p:txBody>
        </p:sp>
        <p:sp>
          <p:nvSpPr>
            <p:cNvPr id="15" name="TextBox 15"/>
            <p:cNvSpPr txBox="1"/>
            <p:nvPr/>
          </p:nvSpPr>
          <p:spPr>
            <a:xfrm>
              <a:off x="0" y="1208109"/>
              <a:ext cx="4749112" cy="1550670"/>
            </a:xfrm>
            <a:prstGeom prst="rect">
              <a:avLst/>
            </a:prstGeom>
          </p:spPr>
          <p:txBody>
            <a:bodyPr lIns="0" tIns="0" rIns="0" bIns="0" rtlCol="0" anchor="t">
              <a:spAutoFit/>
            </a:bodyPr>
            <a:lstStyle/>
            <a:p>
              <a:pPr marL="346710" lvl="1" indent="-173355">
                <a:lnSpc>
                  <a:spcPts val="3150"/>
                </a:lnSpc>
                <a:buFont typeface="Arial"/>
                <a:buChar char="•"/>
              </a:pPr>
              <a:r>
                <a:rPr lang="en-US" sz="2100" spc="21">
                  <a:solidFill>
                    <a:srgbClr val="90BEAB"/>
                  </a:solidFill>
                  <a:latin typeface="Montserrat Light"/>
                </a:rPr>
                <a:t>Describe situations and events through scientific observation</a:t>
              </a:r>
            </a:p>
          </p:txBody>
        </p:sp>
      </p:grpSp>
      <p:grpSp>
        <p:nvGrpSpPr>
          <p:cNvPr id="16" name="Group 16"/>
          <p:cNvGrpSpPr/>
          <p:nvPr/>
        </p:nvGrpSpPr>
        <p:grpSpPr>
          <a:xfrm>
            <a:off x="13245850" y="4402911"/>
            <a:ext cx="3561834" cy="2469135"/>
            <a:chOff x="0" y="0"/>
            <a:chExt cx="4749112" cy="3292179"/>
          </a:xfrm>
        </p:grpSpPr>
        <p:sp>
          <p:nvSpPr>
            <p:cNvPr id="17" name="TextBox 17"/>
            <p:cNvSpPr txBox="1"/>
            <p:nvPr/>
          </p:nvSpPr>
          <p:spPr>
            <a:xfrm>
              <a:off x="0" y="-95250"/>
              <a:ext cx="4749112" cy="745490"/>
            </a:xfrm>
            <a:prstGeom prst="rect">
              <a:avLst/>
            </a:prstGeom>
          </p:spPr>
          <p:txBody>
            <a:bodyPr lIns="0" tIns="0" rIns="0" bIns="0" rtlCol="0" anchor="t">
              <a:spAutoFit/>
            </a:bodyPr>
            <a:lstStyle/>
            <a:p>
              <a:pPr algn="ctr">
                <a:lnSpc>
                  <a:spcPts val="4800"/>
                </a:lnSpc>
              </a:pPr>
              <a:r>
                <a:rPr lang="en-US" sz="3200" spc="352">
                  <a:solidFill>
                    <a:srgbClr val="F8F8F3"/>
                  </a:solidFill>
                  <a:latin typeface="Montserrat Classic"/>
                </a:rPr>
                <a:t>EXPLANATION</a:t>
              </a:r>
            </a:p>
          </p:txBody>
        </p:sp>
        <p:sp>
          <p:nvSpPr>
            <p:cNvPr id="18" name="TextBox 18"/>
            <p:cNvSpPr txBox="1"/>
            <p:nvPr/>
          </p:nvSpPr>
          <p:spPr>
            <a:xfrm>
              <a:off x="0" y="1208109"/>
              <a:ext cx="4749112" cy="2084070"/>
            </a:xfrm>
            <a:prstGeom prst="rect">
              <a:avLst/>
            </a:prstGeom>
          </p:spPr>
          <p:txBody>
            <a:bodyPr lIns="0" tIns="0" rIns="0" bIns="0" rtlCol="0" anchor="t">
              <a:spAutoFit/>
            </a:bodyPr>
            <a:lstStyle/>
            <a:p>
              <a:pPr marL="346710" lvl="1" indent="-173355">
                <a:lnSpc>
                  <a:spcPts val="3150"/>
                </a:lnSpc>
                <a:buFont typeface="Arial"/>
                <a:buChar char="•"/>
              </a:pPr>
              <a:r>
                <a:rPr lang="en-US" sz="2100" spc="21">
                  <a:solidFill>
                    <a:srgbClr val="F8F8F3"/>
                  </a:solidFill>
                  <a:latin typeface="Montserrat Light"/>
                </a:rPr>
                <a:t>Answers questions of why variables (X and Y) are related, and why patterns exist</a:t>
              </a:r>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2"/>
          <a:srcRect t="8941" b="8941"/>
          <a:stretch>
            <a:fillRect/>
          </a:stretch>
        </a:blipFill>
        <a:effectLst/>
      </p:bgPr>
    </p:bg>
    <p:spTree>
      <p:nvGrpSpPr>
        <p:cNvPr id="1" name=""/>
        <p:cNvGrpSpPr/>
        <p:nvPr/>
      </p:nvGrpSpPr>
      <p:grpSpPr>
        <a:xfrm>
          <a:off x="0" y="0"/>
          <a:ext cx="0" cy="0"/>
          <a:chOff x="0" y="0"/>
          <a:chExt cx="0" cy="0"/>
        </a:xfrm>
      </p:grpSpPr>
      <p:grpSp>
        <p:nvGrpSpPr>
          <p:cNvPr id="2" name="Group 2"/>
          <p:cNvGrpSpPr/>
          <p:nvPr/>
        </p:nvGrpSpPr>
        <p:grpSpPr>
          <a:xfrm>
            <a:off x="1028700" y="3261470"/>
            <a:ext cx="7818587" cy="5996830"/>
            <a:chOff x="0" y="0"/>
            <a:chExt cx="15993495" cy="12266958"/>
          </a:xfrm>
        </p:grpSpPr>
        <p:sp>
          <p:nvSpPr>
            <p:cNvPr id="3" name="Freeform 3"/>
            <p:cNvSpPr/>
            <p:nvPr/>
          </p:nvSpPr>
          <p:spPr>
            <a:xfrm>
              <a:off x="0" y="0"/>
              <a:ext cx="15993495" cy="12266958"/>
            </a:xfrm>
            <a:custGeom>
              <a:avLst/>
              <a:gdLst/>
              <a:ahLst/>
              <a:cxnLst/>
              <a:rect l="l" t="t" r="r" b="b"/>
              <a:pathLst>
                <a:path w="15993495" h="12266958">
                  <a:moveTo>
                    <a:pt x="0" y="0"/>
                  </a:moveTo>
                  <a:lnTo>
                    <a:pt x="0" y="12266958"/>
                  </a:lnTo>
                  <a:lnTo>
                    <a:pt x="15993495" y="12266958"/>
                  </a:lnTo>
                  <a:lnTo>
                    <a:pt x="15993495" y="0"/>
                  </a:lnTo>
                  <a:lnTo>
                    <a:pt x="0" y="0"/>
                  </a:lnTo>
                  <a:close/>
                  <a:moveTo>
                    <a:pt x="15932534" y="12205998"/>
                  </a:moveTo>
                  <a:lnTo>
                    <a:pt x="59690" y="12205998"/>
                  </a:lnTo>
                  <a:lnTo>
                    <a:pt x="59690" y="59690"/>
                  </a:lnTo>
                  <a:lnTo>
                    <a:pt x="15932534" y="59690"/>
                  </a:lnTo>
                  <a:lnTo>
                    <a:pt x="15932534" y="12205998"/>
                  </a:lnTo>
                  <a:close/>
                </a:path>
              </a:pathLst>
            </a:custGeom>
            <a:solidFill>
              <a:srgbClr val="F8F8F3"/>
            </a:solidFill>
          </p:spPr>
        </p:sp>
      </p:grpSp>
      <p:sp>
        <p:nvSpPr>
          <p:cNvPr id="4" name="TextBox 4"/>
          <p:cNvSpPr txBox="1"/>
          <p:nvPr/>
        </p:nvSpPr>
        <p:spPr>
          <a:xfrm>
            <a:off x="1630361" y="4326621"/>
            <a:ext cx="6615262" cy="1190625"/>
          </a:xfrm>
          <a:prstGeom prst="rect">
            <a:avLst/>
          </a:prstGeom>
        </p:spPr>
        <p:txBody>
          <a:bodyPr lIns="0" tIns="0" rIns="0" bIns="0" rtlCol="0" anchor="t">
            <a:spAutoFit/>
          </a:bodyPr>
          <a:lstStyle/>
          <a:p>
            <a:pPr algn="ctr">
              <a:lnSpc>
                <a:spcPts val="9450"/>
              </a:lnSpc>
            </a:pPr>
            <a:r>
              <a:rPr lang="en-US" sz="7500" spc="67">
                <a:solidFill>
                  <a:srgbClr val="F8F8F3"/>
                </a:solidFill>
                <a:latin typeface="Montserrat Classic Bold"/>
              </a:rPr>
              <a:t>Idiographic</a:t>
            </a:r>
          </a:p>
        </p:txBody>
      </p:sp>
      <p:sp>
        <p:nvSpPr>
          <p:cNvPr id="5" name="TextBox 5"/>
          <p:cNvSpPr txBox="1"/>
          <p:nvPr/>
        </p:nvSpPr>
        <p:spPr>
          <a:xfrm>
            <a:off x="1630361" y="5733794"/>
            <a:ext cx="6615264" cy="2411730"/>
          </a:xfrm>
          <a:prstGeom prst="rect">
            <a:avLst/>
          </a:prstGeom>
        </p:spPr>
        <p:txBody>
          <a:bodyPr lIns="0" tIns="0" rIns="0" bIns="0" rtlCol="0" anchor="t">
            <a:spAutoFit/>
          </a:bodyPr>
          <a:lstStyle/>
          <a:p>
            <a:pPr algn="ctr">
              <a:lnSpc>
                <a:spcPts val="4800"/>
              </a:lnSpc>
            </a:pPr>
            <a:r>
              <a:rPr lang="en-US" sz="3200" spc="352">
                <a:solidFill>
                  <a:srgbClr val="F8F8F3"/>
                </a:solidFill>
                <a:latin typeface="Montserrat Classic"/>
              </a:rPr>
              <a:t>EXPLANATION THAT EXHAUSTS THE MANY IDIOSYNCRATIC CAUSES FOR A PARTICULAR EVENT</a:t>
            </a:r>
          </a:p>
        </p:txBody>
      </p:sp>
      <p:sp>
        <p:nvSpPr>
          <p:cNvPr id="6" name="AutoShape 6"/>
          <p:cNvSpPr/>
          <p:nvPr/>
        </p:nvSpPr>
        <p:spPr>
          <a:xfrm>
            <a:off x="9236670" y="3298777"/>
            <a:ext cx="8022630" cy="5922215"/>
          </a:xfrm>
          <a:prstGeom prst="rect">
            <a:avLst/>
          </a:prstGeom>
          <a:solidFill>
            <a:srgbClr val="F8F8F3"/>
          </a:solidFill>
        </p:spPr>
      </p:sp>
      <p:sp>
        <p:nvSpPr>
          <p:cNvPr id="7" name="TextBox 7"/>
          <p:cNvSpPr txBox="1"/>
          <p:nvPr/>
        </p:nvSpPr>
        <p:spPr>
          <a:xfrm>
            <a:off x="9856129" y="4326621"/>
            <a:ext cx="6783708" cy="1182115"/>
          </a:xfrm>
          <a:prstGeom prst="rect">
            <a:avLst/>
          </a:prstGeom>
        </p:spPr>
        <p:txBody>
          <a:bodyPr lIns="0" tIns="0" rIns="0" bIns="0" rtlCol="0" anchor="t">
            <a:spAutoFit/>
          </a:bodyPr>
          <a:lstStyle/>
          <a:p>
            <a:pPr algn="ctr">
              <a:lnSpc>
                <a:spcPts val="9450"/>
              </a:lnSpc>
            </a:pPr>
            <a:r>
              <a:rPr lang="en-US" sz="7500" spc="67">
                <a:solidFill>
                  <a:srgbClr val="90BEAB"/>
                </a:solidFill>
                <a:latin typeface="Montserrat Classic Bold"/>
              </a:rPr>
              <a:t>Nomothetic</a:t>
            </a:r>
          </a:p>
        </p:txBody>
      </p:sp>
      <p:sp>
        <p:nvSpPr>
          <p:cNvPr id="8" name="TextBox 8"/>
          <p:cNvSpPr txBox="1"/>
          <p:nvPr/>
        </p:nvSpPr>
        <p:spPr>
          <a:xfrm>
            <a:off x="9856129" y="5837454"/>
            <a:ext cx="6783711" cy="2241939"/>
          </a:xfrm>
          <a:prstGeom prst="rect">
            <a:avLst/>
          </a:prstGeom>
        </p:spPr>
        <p:txBody>
          <a:bodyPr lIns="0" tIns="0" rIns="0" bIns="0" rtlCol="0" anchor="t">
            <a:spAutoFit/>
          </a:bodyPr>
          <a:lstStyle/>
          <a:p>
            <a:pPr>
              <a:lnSpc>
                <a:spcPts val="4480"/>
              </a:lnSpc>
            </a:pPr>
            <a:r>
              <a:rPr lang="en-US" sz="3200" spc="352">
                <a:solidFill>
                  <a:srgbClr val="90BEAB"/>
                </a:solidFill>
                <a:latin typeface="Montserrat Classic"/>
              </a:rPr>
              <a:t>EXPLANATION THAT IDENTIFIES ONE OR A FEW CAUSAL FACTORS THAT GENERALLY IMPACT A CLASS OF EVENTS</a:t>
            </a:r>
          </a:p>
        </p:txBody>
      </p:sp>
      <p:grpSp>
        <p:nvGrpSpPr>
          <p:cNvPr id="9" name="Group 9"/>
          <p:cNvGrpSpPr/>
          <p:nvPr/>
        </p:nvGrpSpPr>
        <p:grpSpPr>
          <a:xfrm>
            <a:off x="1028700" y="808030"/>
            <a:ext cx="16230600" cy="1536879"/>
            <a:chOff x="0" y="0"/>
            <a:chExt cx="33200887" cy="3143799"/>
          </a:xfrm>
        </p:grpSpPr>
        <p:sp>
          <p:nvSpPr>
            <p:cNvPr id="10" name="Freeform 10"/>
            <p:cNvSpPr/>
            <p:nvPr/>
          </p:nvSpPr>
          <p:spPr>
            <a:xfrm>
              <a:off x="0" y="0"/>
              <a:ext cx="33200888" cy="3143799"/>
            </a:xfrm>
            <a:custGeom>
              <a:avLst/>
              <a:gdLst/>
              <a:ahLst/>
              <a:cxnLst/>
              <a:rect l="l" t="t" r="r" b="b"/>
              <a:pathLst>
                <a:path w="33200888" h="3143799">
                  <a:moveTo>
                    <a:pt x="0" y="0"/>
                  </a:moveTo>
                  <a:lnTo>
                    <a:pt x="0" y="3143799"/>
                  </a:lnTo>
                  <a:lnTo>
                    <a:pt x="33200888" y="3143799"/>
                  </a:lnTo>
                  <a:lnTo>
                    <a:pt x="33200888" y="0"/>
                  </a:lnTo>
                  <a:lnTo>
                    <a:pt x="0" y="0"/>
                  </a:lnTo>
                  <a:close/>
                  <a:moveTo>
                    <a:pt x="33139928" y="3082839"/>
                  </a:moveTo>
                  <a:lnTo>
                    <a:pt x="59690" y="3082839"/>
                  </a:lnTo>
                  <a:lnTo>
                    <a:pt x="59690" y="59690"/>
                  </a:lnTo>
                  <a:lnTo>
                    <a:pt x="33139928" y="59690"/>
                  </a:lnTo>
                  <a:lnTo>
                    <a:pt x="33139928" y="3082839"/>
                  </a:lnTo>
                  <a:close/>
                </a:path>
              </a:pathLst>
            </a:custGeom>
            <a:solidFill>
              <a:srgbClr val="F8F8F3"/>
            </a:solidFill>
          </p:spPr>
        </p:sp>
      </p:grpSp>
      <p:sp>
        <p:nvSpPr>
          <p:cNvPr id="11" name="TextBox 11"/>
          <p:cNvSpPr txBox="1"/>
          <p:nvPr/>
        </p:nvSpPr>
        <p:spPr>
          <a:xfrm>
            <a:off x="1028700" y="1040450"/>
            <a:ext cx="16230600" cy="973455"/>
          </a:xfrm>
          <a:prstGeom prst="rect">
            <a:avLst/>
          </a:prstGeom>
        </p:spPr>
        <p:txBody>
          <a:bodyPr lIns="0" tIns="0" rIns="0" bIns="0" rtlCol="0" anchor="t">
            <a:spAutoFit/>
          </a:bodyPr>
          <a:lstStyle/>
          <a:p>
            <a:pPr algn="ctr">
              <a:lnSpc>
                <a:spcPts val="7860"/>
              </a:lnSpc>
            </a:pPr>
            <a:r>
              <a:rPr lang="en-US" sz="6000" spc="174">
                <a:solidFill>
                  <a:srgbClr val="F8F8F3"/>
                </a:solidFill>
                <a:latin typeface="Montserrat Classic Bold"/>
              </a:rPr>
              <a:t>TYPES OF EXPLANATORY RESEARCH</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rcRect t="8941" b="8941"/>
          <a:stretch>
            <a:fillRect/>
          </a:stretch>
        </a:blipFill>
        <a:effectLst/>
      </p:bgPr>
    </p:bg>
    <p:spTree>
      <p:nvGrpSpPr>
        <p:cNvPr id="1" name=""/>
        <p:cNvGrpSpPr/>
        <p:nvPr/>
      </p:nvGrpSpPr>
      <p:grpSpPr>
        <a:xfrm>
          <a:off x="0" y="0"/>
          <a:ext cx="0" cy="0"/>
          <a:chOff x="0" y="0"/>
          <a:chExt cx="0" cy="0"/>
        </a:xfrm>
      </p:grpSpPr>
      <p:grpSp>
        <p:nvGrpSpPr>
          <p:cNvPr id="2" name="Group 2"/>
          <p:cNvGrpSpPr/>
          <p:nvPr/>
        </p:nvGrpSpPr>
        <p:grpSpPr>
          <a:xfrm>
            <a:off x="1028700" y="3261470"/>
            <a:ext cx="7818587" cy="5996830"/>
            <a:chOff x="0" y="0"/>
            <a:chExt cx="15993495" cy="12266958"/>
          </a:xfrm>
        </p:grpSpPr>
        <p:sp>
          <p:nvSpPr>
            <p:cNvPr id="3" name="Freeform 3"/>
            <p:cNvSpPr/>
            <p:nvPr/>
          </p:nvSpPr>
          <p:spPr>
            <a:xfrm>
              <a:off x="0" y="0"/>
              <a:ext cx="15993495" cy="12266958"/>
            </a:xfrm>
            <a:custGeom>
              <a:avLst/>
              <a:gdLst/>
              <a:ahLst/>
              <a:cxnLst/>
              <a:rect l="l" t="t" r="r" b="b"/>
              <a:pathLst>
                <a:path w="15993495" h="12266958">
                  <a:moveTo>
                    <a:pt x="0" y="0"/>
                  </a:moveTo>
                  <a:lnTo>
                    <a:pt x="0" y="12266958"/>
                  </a:lnTo>
                  <a:lnTo>
                    <a:pt x="15993495" y="12266958"/>
                  </a:lnTo>
                  <a:lnTo>
                    <a:pt x="15993495" y="0"/>
                  </a:lnTo>
                  <a:lnTo>
                    <a:pt x="0" y="0"/>
                  </a:lnTo>
                  <a:close/>
                  <a:moveTo>
                    <a:pt x="15932534" y="12205998"/>
                  </a:moveTo>
                  <a:lnTo>
                    <a:pt x="59690" y="12205998"/>
                  </a:lnTo>
                  <a:lnTo>
                    <a:pt x="59690" y="59690"/>
                  </a:lnTo>
                  <a:lnTo>
                    <a:pt x="15932534" y="59690"/>
                  </a:lnTo>
                  <a:lnTo>
                    <a:pt x="15932534" y="12205998"/>
                  </a:lnTo>
                  <a:close/>
                </a:path>
              </a:pathLst>
            </a:custGeom>
            <a:solidFill>
              <a:srgbClr val="F8F8F3"/>
            </a:solidFill>
          </p:spPr>
        </p:sp>
      </p:grpSp>
      <p:sp>
        <p:nvSpPr>
          <p:cNvPr id="4" name="TextBox 4"/>
          <p:cNvSpPr txBox="1"/>
          <p:nvPr/>
        </p:nvSpPr>
        <p:spPr>
          <a:xfrm>
            <a:off x="1630361" y="4326621"/>
            <a:ext cx="6615262" cy="1190625"/>
          </a:xfrm>
          <a:prstGeom prst="rect">
            <a:avLst/>
          </a:prstGeom>
        </p:spPr>
        <p:txBody>
          <a:bodyPr lIns="0" tIns="0" rIns="0" bIns="0" rtlCol="0" anchor="t">
            <a:spAutoFit/>
          </a:bodyPr>
          <a:lstStyle/>
          <a:p>
            <a:pPr algn="ctr">
              <a:lnSpc>
                <a:spcPts val="9450"/>
              </a:lnSpc>
            </a:pPr>
            <a:r>
              <a:rPr lang="en-US" sz="7500" spc="67">
                <a:solidFill>
                  <a:srgbClr val="F8F8F3"/>
                </a:solidFill>
                <a:latin typeface="Montserrat Classic Bold"/>
              </a:rPr>
              <a:t>Idiographic</a:t>
            </a:r>
          </a:p>
        </p:txBody>
      </p:sp>
      <p:sp>
        <p:nvSpPr>
          <p:cNvPr id="5" name="TextBox 5"/>
          <p:cNvSpPr txBox="1"/>
          <p:nvPr/>
        </p:nvSpPr>
        <p:spPr>
          <a:xfrm>
            <a:off x="1630361" y="6042404"/>
            <a:ext cx="6615264" cy="1813560"/>
          </a:xfrm>
          <a:prstGeom prst="rect">
            <a:avLst/>
          </a:prstGeom>
        </p:spPr>
        <p:txBody>
          <a:bodyPr lIns="0" tIns="0" rIns="0" bIns="0" rtlCol="0" anchor="t">
            <a:spAutoFit/>
          </a:bodyPr>
          <a:lstStyle/>
          <a:p>
            <a:pPr>
              <a:lnSpc>
                <a:spcPts val="3600"/>
              </a:lnSpc>
            </a:pPr>
            <a:r>
              <a:rPr lang="en-US" sz="2400" spc="264">
                <a:solidFill>
                  <a:srgbClr val="F8F8F3"/>
                </a:solidFill>
                <a:latin typeface="Montserrat Classic"/>
              </a:rPr>
              <a:t>ASKING ONE PERSON WHAT INFLUENCED HER VIEWS:</a:t>
            </a:r>
          </a:p>
          <a:p>
            <a:pPr marL="396240" lvl="1" indent="-198120">
              <a:lnSpc>
                <a:spcPts val="3600"/>
              </a:lnSpc>
              <a:buFont typeface="Arial"/>
              <a:buChar char="•"/>
            </a:pPr>
            <a:r>
              <a:rPr lang="en-US" sz="2400" spc="264">
                <a:solidFill>
                  <a:srgbClr val="F8F8F3"/>
                </a:solidFill>
                <a:latin typeface="Montserrat Classic"/>
              </a:rPr>
              <a:t>PARENTS, TEACHERS, CLERGY, PREVIOUS EXPERIENCES</a:t>
            </a:r>
          </a:p>
        </p:txBody>
      </p:sp>
      <p:sp>
        <p:nvSpPr>
          <p:cNvPr id="6" name="AutoShape 6"/>
          <p:cNvSpPr/>
          <p:nvPr/>
        </p:nvSpPr>
        <p:spPr>
          <a:xfrm>
            <a:off x="9236670" y="3298777"/>
            <a:ext cx="8022630" cy="5922215"/>
          </a:xfrm>
          <a:prstGeom prst="rect">
            <a:avLst/>
          </a:prstGeom>
          <a:solidFill>
            <a:srgbClr val="F8F8F3"/>
          </a:solidFill>
        </p:spPr>
      </p:sp>
      <p:sp>
        <p:nvSpPr>
          <p:cNvPr id="7" name="TextBox 7"/>
          <p:cNvSpPr txBox="1"/>
          <p:nvPr/>
        </p:nvSpPr>
        <p:spPr>
          <a:xfrm>
            <a:off x="9856129" y="4326621"/>
            <a:ext cx="6783708" cy="1182115"/>
          </a:xfrm>
          <a:prstGeom prst="rect">
            <a:avLst/>
          </a:prstGeom>
        </p:spPr>
        <p:txBody>
          <a:bodyPr lIns="0" tIns="0" rIns="0" bIns="0" rtlCol="0" anchor="t">
            <a:spAutoFit/>
          </a:bodyPr>
          <a:lstStyle/>
          <a:p>
            <a:pPr algn="ctr">
              <a:lnSpc>
                <a:spcPts val="9450"/>
              </a:lnSpc>
            </a:pPr>
            <a:r>
              <a:rPr lang="en-US" sz="7500" spc="67">
                <a:solidFill>
                  <a:srgbClr val="90BEAB"/>
                </a:solidFill>
                <a:latin typeface="Montserrat Classic Bold"/>
              </a:rPr>
              <a:t>Nomothetic</a:t>
            </a:r>
          </a:p>
        </p:txBody>
      </p:sp>
      <p:sp>
        <p:nvSpPr>
          <p:cNvPr id="8" name="TextBox 8"/>
          <p:cNvSpPr txBox="1"/>
          <p:nvPr/>
        </p:nvSpPr>
        <p:spPr>
          <a:xfrm>
            <a:off x="9856127" y="6042404"/>
            <a:ext cx="6783711" cy="2621995"/>
          </a:xfrm>
          <a:prstGeom prst="rect">
            <a:avLst/>
          </a:prstGeom>
        </p:spPr>
        <p:txBody>
          <a:bodyPr lIns="0" tIns="0" rIns="0" bIns="0" rtlCol="0" anchor="t">
            <a:spAutoFit/>
          </a:bodyPr>
          <a:lstStyle/>
          <a:p>
            <a:pPr>
              <a:lnSpc>
                <a:spcPts val="3600"/>
              </a:lnSpc>
            </a:pPr>
            <a:r>
              <a:rPr lang="en-US" sz="2400" spc="264">
                <a:solidFill>
                  <a:srgbClr val="90BEAB"/>
                </a:solidFill>
                <a:latin typeface="Montserrat Classic"/>
              </a:rPr>
              <a:t>FINDING OUT ABOUT THE NUMEROUS (CROSS-CUTTING) FACTORS THAT INFLUENCE GENERAL OPINION</a:t>
            </a:r>
          </a:p>
          <a:p>
            <a:pPr marL="396240" lvl="1" indent="-198120">
              <a:lnSpc>
                <a:spcPts val="3359"/>
              </a:lnSpc>
              <a:buFont typeface="Arial"/>
              <a:buChar char="•"/>
            </a:pPr>
            <a:r>
              <a:rPr lang="en-US" sz="2400" spc="264">
                <a:solidFill>
                  <a:srgbClr val="90BEAB"/>
                </a:solidFill>
                <a:latin typeface="Montserrat Classic"/>
              </a:rPr>
              <a:t>POLITICAL ORIENTATION, GENDER, OCCUPATION, EDUCATION</a:t>
            </a:r>
          </a:p>
        </p:txBody>
      </p:sp>
      <p:grpSp>
        <p:nvGrpSpPr>
          <p:cNvPr id="9" name="Group 9"/>
          <p:cNvGrpSpPr/>
          <p:nvPr/>
        </p:nvGrpSpPr>
        <p:grpSpPr>
          <a:xfrm>
            <a:off x="1028700" y="808030"/>
            <a:ext cx="16230600" cy="1536879"/>
            <a:chOff x="0" y="0"/>
            <a:chExt cx="33200887" cy="3143799"/>
          </a:xfrm>
        </p:grpSpPr>
        <p:sp>
          <p:nvSpPr>
            <p:cNvPr id="10" name="Freeform 10"/>
            <p:cNvSpPr/>
            <p:nvPr/>
          </p:nvSpPr>
          <p:spPr>
            <a:xfrm>
              <a:off x="0" y="0"/>
              <a:ext cx="33200888" cy="3143799"/>
            </a:xfrm>
            <a:custGeom>
              <a:avLst/>
              <a:gdLst/>
              <a:ahLst/>
              <a:cxnLst/>
              <a:rect l="l" t="t" r="r" b="b"/>
              <a:pathLst>
                <a:path w="33200888" h="3143799">
                  <a:moveTo>
                    <a:pt x="0" y="0"/>
                  </a:moveTo>
                  <a:lnTo>
                    <a:pt x="0" y="3143799"/>
                  </a:lnTo>
                  <a:lnTo>
                    <a:pt x="33200888" y="3143799"/>
                  </a:lnTo>
                  <a:lnTo>
                    <a:pt x="33200888" y="0"/>
                  </a:lnTo>
                  <a:lnTo>
                    <a:pt x="0" y="0"/>
                  </a:lnTo>
                  <a:close/>
                  <a:moveTo>
                    <a:pt x="33139928" y="3082839"/>
                  </a:moveTo>
                  <a:lnTo>
                    <a:pt x="59690" y="3082839"/>
                  </a:lnTo>
                  <a:lnTo>
                    <a:pt x="59690" y="59690"/>
                  </a:lnTo>
                  <a:lnTo>
                    <a:pt x="33139928" y="59690"/>
                  </a:lnTo>
                  <a:lnTo>
                    <a:pt x="33139928" y="3082839"/>
                  </a:lnTo>
                  <a:close/>
                </a:path>
              </a:pathLst>
            </a:custGeom>
            <a:solidFill>
              <a:srgbClr val="F8F8F3"/>
            </a:solidFill>
          </p:spPr>
        </p:sp>
      </p:grpSp>
      <p:sp>
        <p:nvSpPr>
          <p:cNvPr id="11" name="TextBox 11"/>
          <p:cNvSpPr txBox="1"/>
          <p:nvPr/>
        </p:nvSpPr>
        <p:spPr>
          <a:xfrm>
            <a:off x="1028700" y="1040450"/>
            <a:ext cx="16230600" cy="973455"/>
          </a:xfrm>
          <a:prstGeom prst="rect">
            <a:avLst/>
          </a:prstGeom>
        </p:spPr>
        <p:txBody>
          <a:bodyPr lIns="0" tIns="0" rIns="0" bIns="0" rtlCol="0" anchor="t">
            <a:spAutoFit/>
          </a:bodyPr>
          <a:lstStyle/>
          <a:p>
            <a:pPr algn="ctr">
              <a:lnSpc>
                <a:spcPts val="7860"/>
              </a:lnSpc>
            </a:pPr>
            <a:r>
              <a:rPr lang="en-US" sz="6000" spc="174">
                <a:solidFill>
                  <a:srgbClr val="F8F8F3"/>
                </a:solidFill>
                <a:latin typeface="Montserrat Classic Bold"/>
              </a:rPr>
              <a:t>EXAMPLE: MARIJUANA OPINIONS</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90BEAB"/>
        </a:solidFill>
        <a:effectLst/>
      </p:bgPr>
    </p:bg>
    <p:spTree>
      <p:nvGrpSpPr>
        <p:cNvPr id="1" name=""/>
        <p:cNvGrpSpPr/>
        <p:nvPr/>
      </p:nvGrpSpPr>
      <p:grpSpPr>
        <a:xfrm>
          <a:off x="0" y="0"/>
          <a:ext cx="0" cy="0"/>
          <a:chOff x="0" y="0"/>
          <a:chExt cx="0" cy="0"/>
        </a:xfrm>
      </p:grpSpPr>
      <p:sp>
        <p:nvSpPr>
          <p:cNvPr id="2" name="AutoShape 2"/>
          <p:cNvSpPr/>
          <p:nvPr/>
        </p:nvSpPr>
        <p:spPr>
          <a:xfrm>
            <a:off x="-62354" y="-62354"/>
            <a:ext cx="18412709" cy="4375486"/>
          </a:xfrm>
          <a:prstGeom prst="rect">
            <a:avLst/>
          </a:prstGeom>
          <a:solidFill>
            <a:srgbClr val="F8F8F3"/>
          </a:solidFill>
        </p:spPr>
      </p:sp>
      <p:grpSp>
        <p:nvGrpSpPr>
          <p:cNvPr id="3" name="Group 3"/>
          <p:cNvGrpSpPr/>
          <p:nvPr/>
        </p:nvGrpSpPr>
        <p:grpSpPr>
          <a:xfrm>
            <a:off x="12253250" y="5356577"/>
            <a:ext cx="3951392" cy="4199124"/>
            <a:chOff x="0" y="0"/>
            <a:chExt cx="5268522" cy="5598832"/>
          </a:xfrm>
        </p:grpSpPr>
        <p:sp>
          <p:nvSpPr>
            <p:cNvPr id="4" name="TextBox 4"/>
            <p:cNvSpPr txBox="1"/>
            <p:nvPr/>
          </p:nvSpPr>
          <p:spPr>
            <a:xfrm>
              <a:off x="0" y="-95250"/>
              <a:ext cx="5268522" cy="745490"/>
            </a:xfrm>
            <a:prstGeom prst="rect">
              <a:avLst/>
            </a:prstGeom>
          </p:spPr>
          <p:txBody>
            <a:bodyPr lIns="0" tIns="0" rIns="0" bIns="0" rtlCol="0" anchor="t">
              <a:spAutoFit/>
            </a:bodyPr>
            <a:lstStyle/>
            <a:p>
              <a:pPr algn="ctr">
                <a:lnSpc>
                  <a:spcPts val="4800"/>
                </a:lnSpc>
              </a:pPr>
              <a:r>
                <a:rPr lang="en-US" sz="3200" spc="352">
                  <a:solidFill>
                    <a:srgbClr val="F8F8F3"/>
                  </a:solidFill>
                  <a:latin typeface="Montserrat Classic"/>
                </a:rPr>
                <a:t>NON-SPURIOUS</a:t>
              </a:r>
            </a:p>
          </p:txBody>
        </p:sp>
        <p:sp>
          <p:nvSpPr>
            <p:cNvPr id="5" name="TextBox 5"/>
            <p:cNvSpPr txBox="1"/>
            <p:nvPr/>
          </p:nvSpPr>
          <p:spPr>
            <a:xfrm>
              <a:off x="0" y="1093507"/>
              <a:ext cx="5268522" cy="4505325"/>
            </a:xfrm>
            <a:prstGeom prst="rect">
              <a:avLst/>
            </a:prstGeom>
          </p:spPr>
          <p:txBody>
            <a:bodyPr lIns="0" tIns="0" rIns="0" bIns="0" rtlCol="0" anchor="t">
              <a:spAutoFit/>
            </a:bodyPr>
            <a:lstStyle/>
            <a:p>
              <a:pPr algn="ctr">
                <a:lnSpc>
                  <a:spcPts val="4500"/>
                </a:lnSpc>
              </a:pPr>
              <a:r>
                <a:rPr lang="en-US" sz="3000" spc="30">
                  <a:solidFill>
                    <a:srgbClr val="F8F8F3"/>
                  </a:solidFill>
                  <a:latin typeface="Montserrat Light"/>
                </a:rPr>
                <a:t>The relationship b/w X and Y are non-spurious (cannot be the result of some other unmeasured variable)</a:t>
              </a:r>
            </a:p>
          </p:txBody>
        </p:sp>
      </p:grpSp>
      <p:grpSp>
        <p:nvGrpSpPr>
          <p:cNvPr id="6" name="Group 6"/>
          <p:cNvGrpSpPr/>
          <p:nvPr/>
        </p:nvGrpSpPr>
        <p:grpSpPr>
          <a:xfrm>
            <a:off x="7168304" y="5356577"/>
            <a:ext cx="3951392" cy="3627624"/>
            <a:chOff x="0" y="0"/>
            <a:chExt cx="5268522" cy="4836832"/>
          </a:xfrm>
        </p:grpSpPr>
        <p:sp>
          <p:nvSpPr>
            <p:cNvPr id="7" name="TextBox 7"/>
            <p:cNvSpPr txBox="1"/>
            <p:nvPr/>
          </p:nvSpPr>
          <p:spPr>
            <a:xfrm>
              <a:off x="0" y="-95250"/>
              <a:ext cx="5268522" cy="745490"/>
            </a:xfrm>
            <a:prstGeom prst="rect">
              <a:avLst/>
            </a:prstGeom>
          </p:spPr>
          <p:txBody>
            <a:bodyPr lIns="0" tIns="0" rIns="0" bIns="0" rtlCol="0" anchor="t">
              <a:spAutoFit/>
            </a:bodyPr>
            <a:lstStyle/>
            <a:p>
              <a:pPr algn="ctr">
                <a:lnSpc>
                  <a:spcPts val="4800"/>
                </a:lnSpc>
              </a:pPr>
              <a:r>
                <a:rPr lang="en-US" sz="3200" spc="352">
                  <a:solidFill>
                    <a:srgbClr val="F8F8F3"/>
                  </a:solidFill>
                  <a:latin typeface="Montserrat Classic"/>
                </a:rPr>
                <a:t>X PRECEDES Y</a:t>
              </a:r>
            </a:p>
          </p:txBody>
        </p:sp>
        <p:sp>
          <p:nvSpPr>
            <p:cNvPr id="8" name="TextBox 8"/>
            <p:cNvSpPr txBox="1"/>
            <p:nvPr/>
          </p:nvSpPr>
          <p:spPr>
            <a:xfrm>
              <a:off x="0" y="1093507"/>
              <a:ext cx="5268522" cy="3743325"/>
            </a:xfrm>
            <a:prstGeom prst="rect">
              <a:avLst/>
            </a:prstGeom>
          </p:spPr>
          <p:txBody>
            <a:bodyPr lIns="0" tIns="0" rIns="0" bIns="0" rtlCol="0" anchor="t">
              <a:spAutoFit/>
            </a:bodyPr>
            <a:lstStyle/>
            <a:p>
              <a:pPr algn="ctr">
                <a:lnSpc>
                  <a:spcPts val="4500"/>
                </a:lnSpc>
              </a:pPr>
              <a:r>
                <a:rPr lang="en-US" sz="3000" spc="30">
                  <a:solidFill>
                    <a:srgbClr val="F8F8F3"/>
                  </a:solidFill>
                  <a:latin typeface="Montserrat Light"/>
                </a:rPr>
                <a:t>The presumed cause (X variable) takes place before the effect (Y variable)</a:t>
              </a:r>
            </a:p>
          </p:txBody>
        </p:sp>
      </p:grpSp>
      <p:grpSp>
        <p:nvGrpSpPr>
          <p:cNvPr id="9" name="Group 9"/>
          <p:cNvGrpSpPr/>
          <p:nvPr/>
        </p:nvGrpSpPr>
        <p:grpSpPr>
          <a:xfrm>
            <a:off x="2083359" y="5356577"/>
            <a:ext cx="3951392" cy="1913124"/>
            <a:chOff x="0" y="0"/>
            <a:chExt cx="5268522" cy="2550832"/>
          </a:xfrm>
        </p:grpSpPr>
        <p:sp>
          <p:nvSpPr>
            <p:cNvPr id="10" name="TextBox 10"/>
            <p:cNvSpPr txBox="1"/>
            <p:nvPr/>
          </p:nvSpPr>
          <p:spPr>
            <a:xfrm>
              <a:off x="0" y="-95250"/>
              <a:ext cx="5268522" cy="745490"/>
            </a:xfrm>
            <a:prstGeom prst="rect">
              <a:avLst/>
            </a:prstGeom>
          </p:spPr>
          <p:txBody>
            <a:bodyPr lIns="0" tIns="0" rIns="0" bIns="0" rtlCol="0" anchor="t">
              <a:spAutoFit/>
            </a:bodyPr>
            <a:lstStyle/>
            <a:p>
              <a:pPr algn="ctr">
                <a:lnSpc>
                  <a:spcPts val="4800"/>
                </a:lnSpc>
              </a:pPr>
              <a:r>
                <a:rPr lang="en-US" sz="3200" spc="352">
                  <a:solidFill>
                    <a:srgbClr val="F8F8F3"/>
                  </a:solidFill>
                  <a:latin typeface="Montserrat Classic"/>
                </a:rPr>
                <a:t>CORRELATION</a:t>
              </a:r>
            </a:p>
          </p:txBody>
        </p:sp>
        <p:sp>
          <p:nvSpPr>
            <p:cNvPr id="11" name="TextBox 11"/>
            <p:cNvSpPr txBox="1"/>
            <p:nvPr/>
          </p:nvSpPr>
          <p:spPr>
            <a:xfrm>
              <a:off x="0" y="1093507"/>
              <a:ext cx="5268522" cy="1457325"/>
            </a:xfrm>
            <a:prstGeom prst="rect">
              <a:avLst/>
            </a:prstGeom>
          </p:spPr>
          <p:txBody>
            <a:bodyPr lIns="0" tIns="0" rIns="0" bIns="0" rtlCol="0" anchor="t">
              <a:spAutoFit/>
            </a:bodyPr>
            <a:lstStyle/>
            <a:p>
              <a:pPr algn="ctr">
                <a:lnSpc>
                  <a:spcPts val="4500"/>
                </a:lnSpc>
              </a:pPr>
              <a:r>
                <a:rPr lang="en-US" sz="3000" spc="30">
                  <a:solidFill>
                    <a:srgbClr val="F8F8F3"/>
                  </a:solidFill>
                  <a:latin typeface="Montserrat Light"/>
                </a:rPr>
                <a:t>X and Y are correlated</a:t>
              </a:r>
            </a:p>
          </p:txBody>
        </p:sp>
      </p:grpSp>
      <p:grpSp>
        <p:nvGrpSpPr>
          <p:cNvPr id="12" name="Group 12"/>
          <p:cNvGrpSpPr/>
          <p:nvPr/>
        </p:nvGrpSpPr>
        <p:grpSpPr>
          <a:xfrm>
            <a:off x="2726699" y="1079314"/>
            <a:ext cx="12834603" cy="2092149"/>
            <a:chOff x="0" y="0"/>
            <a:chExt cx="17112804" cy="2789532"/>
          </a:xfrm>
        </p:grpSpPr>
        <p:grpSp>
          <p:nvGrpSpPr>
            <p:cNvPr id="13" name="Group 13"/>
            <p:cNvGrpSpPr/>
            <p:nvPr/>
          </p:nvGrpSpPr>
          <p:grpSpPr>
            <a:xfrm>
              <a:off x="0" y="0"/>
              <a:ext cx="17112804" cy="2789532"/>
              <a:chOff x="0" y="0"/>
              <a:chExt cx="26254124" cy="4279645"/>
            </a:xfrm>
          </p:grpSpPr>
          <p:sp>
            <p:nvSpPr>
              <p:cNvPr id="14" name="Freeform 14"/>
              <p:cNvSpPr/>
              <p:nvPr/>
            </p:nvSpPr>
            <p:spPr>
              <a:xfrm>
                <a:off x="0" y="0"/>
                <a:ext cx="26254125" cy="4279645"/>
              </a:xfrm>
              <a:custGeom>
                <a:avLst/>
                <a:gdLst/>
                <a:ahLst/>
                <a:cxnLst/>
                <a:rect l="l" t="t" r="r" b="b"/>
                <a:pathLst>
                  <a:path w="26254125" h="4279645">
                    <a:moveTo>
                      <a:pt x="0" y="0"/>
                    </a:moveTo>
                    <a:lnTo>
                      <a:pt x="0" y="4279645"/>
                    </a:lnTo>
                    <a:lnTo>
                      <a:pt x="26254125" y="4279645"/>
                    </a:lnTo>
                    <a:lnTo>
                      <a:pt x="26254125" y="0"/>
                    </a:lnTo>
                    <a:lnTo>
                      <a:pt x="0" y="0"/>
                    </a:lnTo>
                    <a:close/>
                    <a:moveTo>
                      <a:pt x="26193164" y="4218685"/>
                    </a:moveTo>
                    <a:lnTo>
                      <a:pt x="59690" y="4218685"/>
                    </a:lnTo>
                    <a:lnTo>
                      <a:pt x="59690" y="59690"/>
                    </a:lnTo>
                    <a:lnTo>
                      <a:pt x="26193164" y="59690"/>
                    </a:lnTo>
                    <a:lnTo>
                      <a:pt x="26193164" y="4218685"/>
                    </a:lnTo>
                    <a:close/>
                  </a:path>
                </a:pathLst>
              </a:custGeom>
              <a:solidFill>
                <a:srgbClr val="90BEAB"/>
              </a:solidFill>
            </p:spPr>
          </p:sp>
        </p:grpSp>
        <p:sp>
          <p:nvSpPr>
            <p:cNvPr id="15" name="TextBox 15"/>
            <p:cNvSpPr txBox="1"/>
            <p:nvPr/>
          </p:nvSpPr>
          <p:spPr>
            <a:xfrm>
              <a:off x="688861" y="709728"/>
              <a:ext cx="15735082" cy="1331976"/>
            </a:xfrm>
            <a:prstGeom prst="rect">
              <a:avLst/>
            </a:prstGeom>
          </p:spPr>
          <p:txBody>
            <a:bodyPr lIns="0" tIns="0" rIns="0" bIns="0" rtlCol="0" anchor="t">
              <a:spAutoFit/>
            </a:bodyPr>
            <a:lstStyle/>
            <a:p>
              <a:pPr algn="ctr">
                <a:lnSpc>
                  <a:spcPts val="8064"/>
                </a:lnSpc>
              </a:pPr>
              <a:r>
                <a:rPr lang="en-US" sz="6400" spc="57">
                  <a:solidFill>
                    <a:srgbClr val="90BEAB"/>
                  </a:solidFill>
                  <a:latin typeface="Montserrat Classic Bold"/>
                </a:rPr>
                <a:t>Criteria for Causality</a:t>
              </a:r>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8F8F3"/>
        </a:solidFill>
        <a:effectLst/>
      </p:bgPr>
    </p:bg>
    <p:spTree>
      <p:nvGrpSpPr>
        <p:cNvPr id="1" name=""/>
        <p:cNvGrpSpPr/>
        <p:nvPr/>
      </p:nvGrpSpPr>
      <p:grpSpPr>
        <a:xfrm>
          <a:off x="0" y="0"/>
          <a:ext cx="0" cy="0"/>
          <a:chOff x="0" y="0"/>
          <a:chExt cx="0" cy="0"/>
        </a:xfrm>
      </p:grpSpPr>
      <p:sp>
        <p:nvSpPr>
          <p:cNvPr id="2" name="AutoShape 2"/>
          <p:cNvSpPr/>
          <p:nvPr/>
        </p:nvSpPr>
        <p:spPr>
          <a:xfrm>
            <a:off x="-274897" y="0"/>
            <a:ext cx="18837795" cy="3837044"/>
          </a:xfrm>
          <a:prstGeom prst="rect">
            <a:avLst/>
          </a:prstGeom>
          <a:solidFill>
            <a:srgbClr val="90BEAB"/>
          </a:solidFill>
        </p:spPr>
      </p:sp>
      <p:grpSp>
        <p:nvGrpSpPr>
          <p:cNvPr id="3" name="Group 3"/>
          <p:cNvGrpSpPr/>
          <p:nvPr/>
        </p:nvGrpSpPr>
        <p:grpSpPr>
          <a:xfrm>
            <a:off x="3716221" y="1028700"/>
            <a:ext cx="14846677" cy="2916541"/>
            <a:chOff x="0" y="0"/>
            <a:chExt cx="30369970" cy="5965999"/>
          </a:xfrm>
        </p:grpSpPr>
        <p:sp>
          <p:nvSpPr>
            <p:cNvPr id="4" name="Freeform 4"/>
            <p:cNvSpPr/>
            <p:nvPr/>
          </p:nvSpPr>
          <p:spPr>
            <a:xfrm>
              <a:off x="0" y="0"/>
              <a:ext cx="30369970" cy="5965999"/>
            </a:xfrm>
            <a:custGeom>
              <a:avLst/>
              <a:gdLst/>
              <a:ahLst/>
              <a:cxnLst/>
              <a:rect l="l" t="t" r="r" b="b"/>
              <a:pathLst>
                <a:path w="30369970" h="5965999">
                  <a:moveTo>
                    <a:pt x="0" y="0"/>
                  </a:moveTo>
                  <a:lnTo>
                    <a:pt x="0" y="5965999"/>
                  </a:lnTo>
                  <a:lnTo>
                    <a:pt x="30369970" y="5965999"/>
                  </a:lnTo>
                  <a:lnTo>
                    <a:pt x="30369970" y="0"/>
                  </a:lnTo>
                  <a:lnTo>
                    <a:pt x="0" y="0"/>
                  </a:lnTo>
                  <a:close/>
                  <a:moveTo>
                    <a:pt x="30309009" y="5905039"/>
                  </a:moveTo>
                  <a:lnTo>
                    <a:pt x="59690" y="5905039"/>
                  </a:lnTo>
                  <a:lnTo>
                    <a:pt x="59690" y="59690"/>
                  </a:lnTo>
                  <a:lnTo>
                    <a:pt x="30309009" y="59690"/>
                  </a:lnTo>
                  <a:lnTo>
                    <a:pt x="30309009" y="5905039"/>
                  </a:lnTo>
                  <a:close/>
                </a:path>
              </a:pathLst>
            </a:custGeom>
            <a:solidFill>
              <a:srgbClr val="F8F8F3"/>
            </a:solidFill>
          </p:spPr>
        </p:sp>
      </p:grpSp>
      <p:sp>
        <p:nvSpPr>
          <p:cNvPr id="5" name="TextBox 5"/>
          <p:cNvSpPr txBox="1"/>
          <p:nvPr/>
        </p:nvSpPr>
        <p:spPr>
          <a:xfrm>
            <a:off x="4607813" y="903157"/>
            <a:ext cx="12651487" cy="1964055"/>
          </a:xfrm>
          <a:prstGeom prst="rect">
            <a:avLst/>
          </a:prstGeom>
        </p:spPr>
        <p:txBody>
          <a:bodyPr lIns="0" tIns="0" rIns="0" bIns="0" rtlCol="0" anchor="t">
            <a:spAutoFit/>
          </a:bodyPr>
          <a:lstStyle/>
          <a:p>
            <a:pPr algn="r">
              <a:lnSpc>
                <a:spcPts val="7860"/>
              </a:lnSpc>
            </a:pPr>
            <a:r>
              <a:rPr lang="en-US" sz="6000" spc="174">
                <a:solidFill>
                  <a:srgbClr val="F8F8F3"/>
                </a:solidFill>
                <a:latin typeface="Montserrat Classic Bold"/>
              </a:rPr>
              <a:t>2) SELECT METHOD OF INVESTIGATION</a:t>
            </a:r>
          </a:p>
        </p:txBody>
      </p:sp>
      <p:sp>
        <p:nvSpPr>
          <p:cNvPr id="6" name="TextBox 6"/>
          <p:cNvSpPr txBox="1"/>
          <p:nvPr/>
        </p:nvSpPr>
        <p:spPr>
          <a:xfrm>
            <a:off x="3716221" y="4194362"/>
            <a:ext cx="13543079" cy="5829300"/>
          </a:xfrm>
          <a:prstGeom prst="rect">
            <a:avLst/>
          </a:prstGeom>
        </p:spPr>
        <p:txBody>
          <a:bodyPr lIns="0" tIns="0" rIns="0" bIns="0" rtlCol="0" anchor="t">
            <a:spAutoFit/>
          </a:bodyPr>
          <a:lstStyle/>
          <a:p>
            <a:pPr marL="528320" lvl="1" indent="-264160">
              <a:lnSpc>
                <a:spcPts val="3840"/>
              </a:lnSpc>
              <a:buFont typeface="Arial"/>
              <a:buChar char="•"/>
            </a:pPr>
            <a:r>
              <a:rPr lang="en-US" sz="3200" spc="236">
                <a:solidFill>
                  <a:srgbClr val="90BEAB"/>
                </a:solidFill>
                <a:latin typeface="Montserrat Classic"/>
              </a:rPr>
              <a:t>INTERVIEWS</a:t>
            </a:r>
          </a:p>
          <a:p>
            <a:pPr marL="528320" lvl="1" indent="-264160">
              <a:lnSpc>
                <a:spcPts val="3840"/>
              </a:lnSpc>
              <a:buFont typeface="Arial"/>
              <a:buChar char="•"/>
            </a:pPr>
            <a:r>
              <a:rPr lang="en-US" sz="3200" spc="236">
                <a:solidFill>
                  <a:srgbClr val="90BEAB"/>
                </a:solidFill>
                <a:latin typeface="Montserrat Classic"/>
              </a:rPr>
              <a:t>SURVEYS</a:t>
            </a:r>
          </a:p>
          <a:p>
            <a:pPr marL="528320" lvl="1" indent="-264160">
              <a:lnSpc>
                <a:spcPts val="3840"/>
              </a:lnSpc>
              <a:buFont typeface="Arial"/>
              <a:buChar char="•"/>
            </a:pPr>
            <a:r>
              <a:rPr lang="en-US" sz="3200" spc="236">
                <a:solidFill>
                  <a:srgbClr val="90BEAB"/>
                </a:solidFill>
                <a:latin typeface="Montserrat Classic"/>
              </a:rPr>
              <a:t>FOCUS GROUPS</a:t>
            </a:r>
          </a:p>
          <a:p>
            <a:pPr marL="528320" lvl="1" indent="-264160">
              <a:lnSpc>
                <a:spcPts val="3840"/>
              </a:lnSpc>
              <a:buFont typeface="Arial"/>
              <a:buChar char="•"/>
            </a:pPr>
            <a:r>
              <a:rPr lang="en-US" sz="3200" spc="236">
                <a:solidFill>
                  <a:srgbClr val="90BEAB"/>
                </a:solidFill>
                <a:latin typeface="Montserrat Classic"/>
              </a:rPr>
              <a:t>CASE STUDIES</a:t>
            </a:r>
          </a:p>
          <a:p>
            <a:pPr marL="528320" lvl="1" indent="-264160">
              <a:lnSpc>
                <a:spcPts val="3840"/>
              </a:lnSpc>
              <a:buFont typeface="Arial"/>
              <a:buChar char="•"/>
            </a:pPr>
            <a:r>
              <a:rPr lang="en-US" sz="3200" spc="236">
                <a:solidFill>
                  <a:srgbClr val="90BEAB"/>
                </a:solidFill>
                <a:latin typeface="Montserrat Classic"/>
              </a:rPr>
              <a:t>ETHNOGRAPHY</a:t>
            </a:r>
          </a:p>
          <a:p>
            <a:pPr marL="528320" lvl="1" indent="-264160">
              <a:lnSpc>
                <a:spcPts val="3840"/>
              </a:lnSpc>
              <a:buFont typeface="Arial"/>
              <a:buChar char="•"/>
            </a:pPr>
            <a:r>
              <a:rPr lang="en-US" sz="3200" spc="236">
                <a:solidFill>
                  <a:srgbClr val="90BEAB"/>
                </a:solidFill>
                <a:latin typeface="Montserrat Classic"/>
              </a:rPr>
              <a:t>EXPERIMENT</a:t>
            </a:r>
          </a:p>
          <a:p>
            <a:pPr marL="528320" lvl="1" indent="-264160">
              <a:lnSpc>
                <a:spcPts val="3840"/>
              </a:lnSpc>
              <a:buFont typeface="Arial"/>
              <a:buChar char="•"/>
            </a:pPr>
            <a:r>
              <a:rPr lang="en-US" sz="3200" spc="236">
                <a:solidFill>
                  <a:srgbClr val="90BEAB"/>
                </a:solidFill>
                <a:latin typeface="Montserrat Classic"/>
              </a:rPr>
              <a:t>PARTICIPANT-OBSERVATION</a:t>
            </a:r>
          </a:p>
          <a:p>
            <a:pPr marL="528320" lvl="1" indent="-264160">
              <a:lnSpc>
                <a:spcPts val="3840"/>
              </a:lnSpc>
              <a:buFont typeface="Arial"/>
              <a:buChar char="•"/>
            </a:pPr>
            <a:r>
              <a:rPr lang="en-US" sz="3200" spc="236">
                <a:solidFill>
                  <a:srgbClr val="90BEAB"/>
                </a:solidFill>
                <a:latin typeface="Montserrat Classic"/>
              </a:rPr>
              <a:t>CONTENT/TEXT ANALYSIS</a:t>
            </a:r>
          </a:p>
          <a:p>
            <a:pPr marL="528320" lvl="1" indent="-264160">
              <a:lnSpc>
                <a:spcPts val="3840"/>
              </a:lnSpc>
              <a:buFont typeface="Arial"/>
              <a:buChar char="•"/>
            </a:pPr>
            <a:r>
              <a:rPr lang="en-US" sz="3200" spc="236">
                <a:solidFill>
                  <a:srgbClr val="90BEAB"/>
                </a:solidFill>
                <a:latin typeface="Montserrat Classic"/>
              </a:rPr>
              <a:t>ANALYSIS OF PREVIOUSLY ADMINISTERED SURVEYS</a:t>
            </a:r>
          </a:p>
          <a:p>
            <a:pPr marL="528320" lvl="1" indent="-264160">
              <a:lnSpc>
                <a:spcPts val="3840"/>
              </a:lnSpc>
              <a:buFont typeface="Arial"/>
              <a:buChar char="•"/>
            </a:pPr>
            <a:r>
              <a:rPr lang="en-US" sz="3200" spc="236">
                <a:solidFill>
                  <a:srgbClr val="90BEAB"/>
                </a:solidFill>
                <a:latin typeface="Montserrat Classic"/>
              </a:rPr>
              <a:t>CENSUS</a:t>
            </a:r>
          </a:p>
          <a:p>
            <a:pPr marL="528320" lvl="1" indent="-264160">
              <a:lnSpc>
                <a:spcPts val="3840"/>
              </a:lnSpc>
              <a:buFont typeface="Arial"/>
              <a:buChar char="•"/>
            </a:pPr>
            <a:r>
              <a:rPr lang="en-US" sz="3200" spc="236">
                <a:solidFill>
                  <a:srgbClr val="90BEAB"/>
                </a:solidFill>
                <a:latin typeface="Montserrat Classic"/>
              </a:rPr>
              <a:t>PUBLICLY-AVAILABLE DATA (WHERE PARTICIPANTS REMAIN ANONYMOUS)</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24</TotalTime>
  <Words>723</Words>
  <Application>Microsoft Macintosh PowerPoint</Application>
  <PresentationFormat>Custom</PresentationFormat>
  <Paragraphs>105</Paragraphs>
  <Slides>12</Slides>
  <Notes>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Arial</vt:lpstr>
      <vt:lpstr>Montserrat Classic</vt:lpstr>
      <vt:lpstr>Montserrat Light</vt:lpstr>
      <vt:lpstr>Montserrat Classic Bold</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Research Design</dc:title>
  <cp:lastModifiedBy>Burrel Vann</cp:lastModifiedBy>
  <cp:revision>2</cp:revision>
  <dcterms:created xsi:type="dcterms:W3CDTF">2006-08-16T00:00:00Z</dcterms:created>
  <dcterms:modified xsi:type="dcterms:W3CDTF">2020-01-22T22:56:52Z</dcterms:modified>
  <dc:identifier>DADv5QkbwOI</dc:identifier>
</cp:coreProperties>
</file>